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33" r:id="rId4"/>
  </p:sldMasterIdLst>
  <p:notesMasterIdLst>
    <p:notesMasterId r:id="rId33"/>
  </p:notesMasterIdLst>
  <p:handoutMasterIdLst>
    <p:handoutMasterId r:id="rId34"/>
  </p:handoutMasterIdLst>
  <p:sldIdLst>
    <p:sldId id="256" r:id="rId5"/>
    <p:sldId id="292" r:id="rId6"/>
    <p:sldId id="432" r:id="rId7"/>
    <p:sldId id="377" r:id="rId8"/>
    <p:sldId id="437" r:id="rId9"/>
    <p:sldId id="296" r:id="rId10"/>
    <p:sldId id="436" r:id="rId11"/>
    <p:sldId id="439" r:id="rId12"/>
    <p:sldId id="380" r:id="rId13"/>
    <p:sldId id="441" r:id="rId14"/>
    <p:sldId id="301" r:id="rId15"/>
    <p:sldId id="295" r:id="rId16"/>
    <p:sldId id="429" r:id="rId17"/>
    <p:sldId id="431" r:id="rId18"/>
    <p:sldId id="427" r:id="rId19"/>
    <p:sldId id="425" r:id="rId20"/>
    <p:sldId id="343" r:id="rId21"/>
    <p:sldId id="307" r:id="rId22"/>
    <p:sldId id="411" r:id="rId23"/>
    <p:sldId id="408" r:id="rId24"/>
    <p:sldId id="424" r:id="rId25"/>
    <p:sldId id="344" r:id="rId26"/>
    <p:sldId id="389" r:id="rId27"/>
    <p:sldId id="392" r:id="rId28"/>
    <p:sldId id="418" r:id="rId29"/>
    <p:sldId id="417" r:id="rId30"/>
    <p:sldId id="320" r:id="rId31"/>
    <p:sldId id="440" r:id="rId32"/>
  </p:sldIdLst>
  <p:sldSz cx="9144000" cy="6858000" type="screen4x3"/>
  <p:notesSz cx="7023100" cy="9309100"/>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gueta, Kyle" initials="AK" lastIdx="2" clrIdx="6">
    <p:extLst>
      <p:ext uri="{19B8F6BF-5375-455C-9EA6-DF929625EA0E}">
        <p15:presenceInfo xmlns:p15="http://schemas.microsoft.com/office/powerpoint/2012/main" userId="S-1-5-21-1472932569-214068005-926709054-82291" providerId="AD"/>
      </p:ext>
    </p:extLst>
  </p:cmAuthor>
  <p:cmAuthor id="1" name="Rahman, Taslima" initials="RT" lastIdx="5" clrIdx="0"/>
  <p:cmAuthor id="8" name="Fox, Mary Ann" initials="FMA" lastIdx="4" clrIdx="7">
    <p:extLst>
      <p:ext uri="{19B8F6BF-5375-455C-9EA6-DF929625EA0E}">
        <p15:presenceInfo xmlns:p15="http://schemas.microsoft.com/office/powerpoint/2012/main" userId="S::mafox@air.org::9a0b0b98-e96a-4bbf-819f-598665d85001" providerId="AD"/>
      </p:ext>
    </p:extLst>
  </p:cmAuthor>
  <p:cmAuthor id="2" name="VBM" initials="MOU" lastIdx="10" clrIdx="1"/>
  <p:cmAuthor id="3" name="Park, Bitnara Jasmine" initials="PBJ" lastIdx="6" clrIdx="2"/>
  <p:cmAuthor id="4" name="Samantha Prior" initials="SP" lastIdx="14" clrIdx="3"/>
  <p:cmAuthor id="5" name="Ji, Grace" initials="JG" lastIdx="37" clrIdx="4"/>
  <p:cmAuthor id="6" name="Mallory, Katherine (Katie)" initials="MK(" lastIdx="11"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a:srgbClr val="F9F9F9"/>
    <a:srgbClr val="FDFDFD"/>
    <a:srgbClr val="252C6E"/>
    <a:srgbClr val="9900FF"/>
    <a:srgbClr val="DBE2E9"/>
    <a:srgbClr val="DDFFF9"/>
    <a:srgbClr val="EBECEB"/>
    <a:srgbClr val="F5DC9F"/>
    <a:srgbClr val="96A6C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3F3F7C-CDBD-41DA-A663-A01972A09179}" v="18" dt="2021-05-27T15:09:42.2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88092" autoAdjust="0"/>
  </p:normalViewPr>
  <p:slideViewPr>
    <p:cSldViewPr snapToGrid="0" snapToObjects="1">
      <p:cViewPr>
        <p:scale>
          <a:sx n="70" d="100"/>
          <a:sy n="70" d="100"/>
        </p:scale>
        <p:origin x="38" y="38"/>
      </p:cViewPr>
      <p:guideLst>
        <p:guide orient="horz" pos="2160"/>
        <p:guide pos="2880"/>
      </p:guideLst>
    </p:cSldViewPr>
  </p:slideViewPr>
  <p:outlineViewPr>
    <p:cViewPr>
      <p:scale>
        <a:sx n="33" d="100"/>
        <a:sy n="33" d="100"/>
      </p:scale>
      <p:origin x="0" y="-984"/>
    </p:cViewPr>
  </p:outlineViewPr>
  <p:notesTextViewPr>
    <p:cViewPr>
      <p:scale>
        <a:sx n="3" d="2"/>
        <a:sy n="3" d="2"/>
      </p:scale>
      <p:origin x="0" y="0"/>
    </p:cViewPr>
  </p:notesTextViewPr>
  <p:sorterViewPr>
    <p:cViewPr varScale="1">
      <p:scale>
        <a:sx n="1" d="1"/>
        <a:sy n="1" d="1"/>
      </p:scale>
      <p:origin x="0" y="-4348"/>
    </p:cViewPr>
  </p:sorterViewPr>
  <p:notesViewPr>
    <p:cSldViewPr snapToGrid="0" snapToObjects="1">
      <p:cViewPr varScale="1">
        <p:scale>
          <a:sx n="47" d="100"/>
          <a:sy n="47" d="100"/>
        </p:scale>
        <p:origin x="2688"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eaLnBrk="0" hangingPunct="0">
              <a:defRPr sz="1200"/>
            </a:lvl1pPr>
          </a:lstStyle>
          <a:p>
            <a:pPr>
              <a:defRPr/>
            </a:pPr>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eaLnBrk="0" hangingPunct="0">
              <a:defRPr sz="1200" smtClean="0"/>
            </a:lvl1pPr>
          </a:lstStyle>
          <a:p>
            <a:pPr>
              <a:defRPr/>
            </a:pPr>
            <a:fld id="{1B2E08BD-13ED-2149-A46C-AB7CCC2EA97D}" type="datetimeFigureOut">
              <a:rPr lang="en-US"/>
              <a:pPr>
                <a:defRPr/>
              </a:pPr>
              <a:t>5/27/2021</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eaLnBrk="0" hangingPunct="0">
              <a:defRPr sz="1200"/>
            </a:lvl1pPr>
          </a:lstStyle>
          <a:p>
            <a:pPr>
              <a:defRPr/>
            </a:pPr>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eaLnBrk="0" hangingPunct="0">
              <a:defRPr sz="1200" smtClean="0"/>
            </a:lvl1pPr>
          </a:lstStyle>
          <a:p>
            <a:pPr>
              <a:defRPr/>
            </a:pPr>
            <a:fld id="{5B89841C-2451-BD43-9AA7-3F523F836B6E}" type="slidenum">
              <a:rPr lang="en-US"/>
              <a:pPr>
                <a:defRPr/>
              </a:pPr>
              <a:t>‹#›</a:t>
            </a:fld>
            <a:endParaRPr lang="en-US"/>
          </a:p>
        </p:txBody>
      </p:sp>
    </p:spTree>
    <p:extLst>
      <p:ext uri="{BB962C8B-B14F-4D97-AF65-F5344CB8AC3E}">
        <p14:creationId xmlns:p14="http://schemas.microsoft.com/office/powerpoint/2010/main" val="901142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1026"/>
          <p:cNvSpPr>
            <a:spLocks noGrp="1" noChangeArrowheads="1"/>
          </p:cNvSpPr>
          <p:nvPr>
            <p:ph type="hdr" sz="quarter"/>
          </p:nvPr>
        </p:nvSpPr>
        <p:spPr bwMode="auto">
          <a:xfrm>
            <a:off x="0" y="0"/>
            <a:ext cx="3043343" cy="465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324" tIns="46662" rIns="93324" bIns="46662" numCol="1" anchor="t" anchorCtr="0" compatLnSpc="1">
            <a:prstTxWarp prst="textNoShape">
              <a:avLst/>
            </a:prstTxWarp>
          </a:bodyPr>
          <a:lstStyle>
            <a:lvl1pPr eaLnBrk="0" hangingPunct="0">
              <a:defRPr sz="1200">
                <a:latin typeface="Arial" panose="020B0604020202020204" pitchFamily="34" charset="0"/>
                <a:ea typeface="ヒラギノ角ゴ Pro W3" pitchFamily="-16" charset="-128"/>
                <a:cs typeface="+mn-cs"/>
              </a:defRPr>
            </a:lvl1pPr>
          </a:lstStyle>
          <a:p>
            <a:pPr>
              <a:defRPr/>
            </a:pPr>
            <a:endParaRPr lang="en-US" altLang="en-US"/>
          </a:p>
        </p:txBody>
      </p:sp>
      <p:sp>
        <p:nvSpPr>
          <p:cNvPr id="27651" name="Rectangle 1027"/>
          <p:cNvSpPr>
            <a:spLocks noGrp="1" noChangeArrowheads="1"/>
          </p:cNvSpPr>
          <p:nvPr>
            <p:ph type="dt" idx="1"/>
          </p:nvPr>
        </p:nvSpPr>
        <p:spPr bwMode="auto">
          <a:xfrm>
            <a:off x="3979757" y="0"/>
            <a:ext cx="3043343" cy="465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324" tIns="46662" rIns="93324" bIns="46662" numCol="1" anchor="t" anchorCtr="0" compatLnSpc="1">
            <a:prstTxWarp prst="textNoShape">
              <a:avLst/>
            </a:prstTxWarp>
          </a:bodyPr>
          <a:lstStyle>
            <a:lvl1pPr algn="r" eaLnBrk="0" hangingPunct="0">
              <a:defRPr sz="1200">
                <a:latin typeface="Arial" panose="020B0604020202020204" pitchFamily="34" charset="0"/>
                <a:ea typeface="ヒラギノ角ゴ Pro W3" pitchFamily="-16" charset="-128"/>
                <a:cs typeface="+mn-cs"/>
              </a:defRPr>
            </a:lvl1pPr>
          </a:lstStyle>
          <a:p>
            <a:pPr>
              <a:defRPr/>
            </a:pPr>
            <a:endParaRPr lang="en-US" altLang="en-US"/>
          </a:p>
        </p:txBody>
      </p:sp>
      <p:sp>
        <p:nvSpPr>
          <p:cNvPr id="3076" name="Rectangle 1028"/>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27653" name="Rectangle 1029"/>
          <p:cNvSpPr>
            <a:spLocks noGrp="1" noChangeArrowheads="1"/>
          </p:cNvSpPr>
          <p:nvPr>
            <p:ph type="body" sz="quarter" idx="3"/>
          </p:nvPr>
        </p:nvSpPr>
        <p:spPr bwMode="auto">
          <a:xfrm>
            <a:off x="936414" y="4421823"/>
            <a:ext cx="5150273" cy="4189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324" tIns="46662" rIns="93324" bIns="46662"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7654" name="Rectangle 1030"/>
          <p:cNvSpPr>
            <a:spLocks noGrp="1" noChangeArrowheads="1"/>
          </p:cNvSpPr>
          <p:nvPr>
            <p:ph type="ftr" sz="quarter" idx="4"/>
          </p:nvPr>
        </p:nvSpPr>
        <p:spPr bwMode="auto">
          <a:xfrm>
            <a:off x="0" y="8843645"/>
            <a:ext cx="3043343" cy="465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324" tIns="46662" rIns="93324" bIns="46662" numCol="1" anchor="b" anchorCtr="0" compatLnSpc="1">
            <a:prstTxWarp prst="textNoShape">
              <a:avLst/>
            </a:prstTxWarp>
          </a:bodyPr>
          <a:lstStyle>
            <a:lvl1pPr eaLnBrk="0" hangingPunct="0">
              <a:defRPr sz="1200">
                <a:latin typeface="Arial" panose="020B0604020202020204" pitchFamily="34" charset="0"/>
                <a:ea typeface="ヒラギノ角ゴ Pro W3" pitchFamily="-16" charset="-128"/>
                <a:cs typeface="+mn-cs"/>
              </a:defRPr>
            </a:lvl1pPr>
          </a:lstStyle>
          <a:p>
            <a:pPr>
              <a:defRPr/>
            </a:pPr>
            <a:endParaRPr lang="en-US" altLang="en-US"/>
          </a:p>
        </p:txBody>
      </p:sp>
      <p:sp>
        <p:nvSpPr>
          <p:cNvPr id="27655" name="Rectangle 1031"/>
          <p:cNvSpPr>
            <a:spLocks noGrp="1" noChangeArrowheads="1"/>
          </p:cNvSpPr>
          <p:nvPr>
            <p:ph type="sldNum" sz="quarter" idx="5"/>
          </p:nvPr>
        </p:nvSpPr>
        <p:spPr bwMode="auto">
          <a:xfrm>
            <a:off x="3979757" y="8843645"/>
            <a:ext cx="3043343" cy="465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324" tIns="46662" rIns="93324" bIns="46662" numCol="1" anchor="b" anchorCtr="0" compatLnSpc="1">
            <a:prstTxWarp prst="textNoShape">
              <a:avLst/>
            </a:prstTxWarp>
          </a:bodyPr>
          <a:lstStyle>
            <a:lvl1pPr algn="r" eaLnBrk="0" hangingPunct="0">
              <a:defRPr sz="1200"/>
            </a:lvl1pPr>
          </a:lstStyle>
          <a:p>
            <a:pPr>
              <a:defRPr/>
            </a:pPr>
            <a:fld id="{8B58B8EA-759E-BA4B-94FF-500104629E19}" type="slidenum">
              <a:rPr lang="en-US"/>
              <a:pPr>
                <a:defRPr/>
              </a:pPr>
              <a:t>‹#›</a:t>
            </a:fld>
            <a:endParaRPr lang="en-US"/>
          </a:p>
        </p:txBody>
      </p:sp>
    </p:spTree>
    <p:extLst>
      <p:ext uri="{BB962C8B-B14F-4D97-AF65-F5344CB8AC3E}">
        <p14:creationId xmlns:p14="http://schemas.microsoft.com/office/powerpoint/2010/main" val="25123555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ヒラギノ角ゴ Pro W3" pitchFamily="-16" charset="-128"/>
        <a:cs typeface="ヒラギノ角ゴ Pro W3"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ヒラギノ角ゴ Pro W3" pitchFamily="-16"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ヒラギノ角ゴ Pro W3" pitchFamily="-16" charset="-128"/>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ヒラギノ角ゴ Pro W3" pitchFamily="-16"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ヒラギノ角ゴ Pro W3" pitchFamily="-16" charset="-128"/>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a:t>Update with date</a:t>
            </a:r>
          </a:p>
        </p:txBody>
      </p:sp>
      <p:sp>
        <p:nvSpPr>
          <p:cNvPr id="4" name="Slide Number Placeholder 3"/>
          <p:cNvSpPr>
            <a:spLocks noGrp="1"/>
          </p:cNvSpPr>
          <p:nvPr>
            <p:ph type="sldNum" sz="quarter" idx="10"/>
          </p:nvPr>
        </p:nvSpPr>
        <p:spPr/>
        <p:txBody>
          <a:bodyPr/>
          <a:lstStyle/>
          <a:p>
            <a:pPr>
              <a:defRPr/>
            </a:pPr>
            <a:fld id="{8B58B8EA-759E-BA4B-94FF-500104629E19}" type="slidenum">
              <a:rPr lang="en-US" smtClean="0"/>
              <a:pPr>
                <a:defRPr/>
              </a:pPr>
              <a:t>1</a:t>
            </a:fld>
            <a:endParaRPr lang="en-US"/>
          </a:p>
        </p:txBody>
      </p:sp>
    </p:spTree>
    <p:extLst>
      <p:ext uri="{BB962C8B-B14F-4D97-AF65-F5344CB8AC3E}">
        <p14:creationId xmlns:p14="http://schemas.microsoft.com/office/powerpoint/2010/main" val="1969072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a:xfrm>
            <a:off x="834888" y="4267808"/>
            <a:ext cx="5473148" cy="4616160"/>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58B8EA-759E-BA4B-94FF-500104629E19}" type="slidenum">
              <a:rPr lang="en-US" smtClean="0"/>
              <a:pPr>
                <a:defRPr/>
              </a:pPr>
              <a:t>10</a:t>
            </a:fld>
            <a:endParaRPr lang="en-US"/>
          </a:p>
        </p:txBody>
      </p:sp>
    </p:spTree>
    <p:extLst>
      <p:ext uri="{BB962C8B-B14F-4D97-AF65-F5344CB8AC3E}">
        <p14:creationId xmlns:p14="http://schemas.microsoft.com/office/powerpoint/2010/main" val="1275002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4" name="Slide Number Placeholder 3"/>
          <p:cNvSpPr>
            <a:spLocks noGrp="1"/>
          </p:cNvSpPr>
          <p:nvPr>
            <p:ph type="sldNum" sz="quarter" idx="10"/>
          </p:nvPr>
        </p:nvSpPr>
        <p:spPr/>
        <p:txBody>
          <a:bodyPr/>
          <a:lstStyle/>
          <a:p>
            <a:fld id="{A670679D-0B1D-4B1C-8B21-9734DF93F205}" type="slidenum">
              <a:rPr lang="en-US" smtClean="0"/>
              <a:pPr/>
              <a:t>11</a:t>
            </a:fld>
            <a:endParaRPr lang="en-US" dirty="0"/>
          </a:p>
        </p:txBody>
      </p:sp>
      <p:sp>
        <p:nvSpPr>
          <p:cNvPr id="3" name="Notes Placeholder 2"/>
          <p:cNvSpPr>
            <a:spLocks noGrp="1"/>
          </p:cNvSpPr>
          <p:nvPr>
            <p:ph type="body" idx="1"/>
          </p:nvPr>
        </p:nvSpPr>
        <p:spPr>
          <a:xfrm>
            <a:off x="1184275" y="4421823"/>
            <a:ext cx="4750858" cy="4189095"/>
          </a:xfrm>
        </p:spPr>
        <p:txBody>
          <a:bodyPr/>
          <a:lstStyle/>
          <a:p>
            <a:endParaRPr lang="en-US" dirty="0"/>
          </a:p>
        </p:txBody>
      </p:sp>
    </p:spTree>
    <p:extLst>
      <p:ext uri="{BB962C8B-B14F-4D97-AF65-F5344CB8AC3E}">
        <p14:creationId xmlns:p14="http://schemas.microsoft.com/office/powerpoint/2010/main" val="1865898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58B8EA-759E-BA4B-94FF-500104629E19}" type="slidenum">
              <a:rPr lang="en-US" smtClean="0"/>
              <a:pPr>
                <a:defRPr/>
              </a:pPr>
              <a:t>12</a:t>
            </a:fld>
            <a:endParaRPr lang="en-US"/>
          </a:p>
        </p:txBody>
      </p:sp>
    </p:spTree>
    <p:extLst>
      <p:ext uri="{BB962C8B-B14F-4D97-AF65-F5344CB8AC3E}">
        <p14:creationId xmlns:p14="http://schemas.microsoft.com/office/powerpoint/2010/main" val="3381770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8B58B8EA-759E-BA4B-94FF-500104629E19}" type="slidenum">
              <a:rPr lang="en-US" smtClean="0"/>
              <a:pPr>
                <a:defRPr/>
              </a:pPr>
              <a:t>13</a:t>
            </a:fld>
            <a:endParaRPr lang="en-US"/>
          </a:p>
        </p:txBody>
      </p:sp>
    </p:spTree>
    <p:extLst>
      <p:ext uri="{BB962C8B-B14F-4D97-AF65-F5344CB8AC3E}">
        <p14:creationId xmlns:p14="http://schemas.microsoft.com/office/powerpoint/2010/main" val="1450875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58B8EA-759E-BA4B-94FF-500104629E19}" type="slidenum">
              <a:rPr lang="en-US" smtClean="0"/>
              <a:pPr>
                <a:defRPr/>
              </a:pPr>
              <a:t>14</a:t>
            </a:fld>
            <a:endParaRPr lang="en-US"/>
          </a:p>
        </p:txBody>
      </p:sp>
    </p:spTree>
    <p:extLst>
      <p:ext uri="{BB962C8B-B14F-4D97-AF65-F5344CB8AC3E}">
        <p14:creationId xmlns:p14="http://schemas.microsoft.com/office/powerpoint/2010/main" val="2328018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a:xfrm>
            <a:off x="1184275" y="4421823"/>
            <a:ext cx="4778375" cy="4189095"/>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58B8EA-759E-BA4B-94FF-500104629E19}" type="slidenum">
              <a:rPr lang="en-US" smtClean="0"/>
              <a:pPr>
                <a:defRPr/>
              </a:pPr>
              <a:t>15</a:t>
            </a:fld>
            <a:endParaRPr lang="en-US"/>
          </a:p>
        </p:txBody>
      </p:sp>
    </p:spTree>
    <p:extLst>
      <p:ext uri="{BB962C8B-B14F-4D97-AF65-F5344CB8AC3E}">
        <p14:creationId xmlns:p14="http://schemas.microsoft.com/office/powerpoint/2010/main" val="3708379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a:xfrm>
            <a:off x="1095153" y="4421823"/>
            <a:ext cx="4991534" cy="4189095"/>
          </a:xfrm>
        </p:spPr>
        <p:txBody>
          <a:bodyPr/>
          <a:lstStyle/>
          <a:p>
            <a:endParaRPr lang="en-US" sz="1100" b="0" kern="0" dirty="0">
              <a:solidFill>
                <a:schemeClr val="dk1"/>
              </a:solidFill>
              <a:effectLst/>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B58B8EA-759E-BA4B-94FF-500104629E19}"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856593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a:xfrm>
            <a:off x="1003089" y="4367475"/>
            <a:ext cx="5150273" cy="4476170"/>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58B8EA-759E-BA4B-94FF-500104629E19}" type="slidenum">
              <a:rPr lang="en-US" smtClean="0"/>
              <a:pPr>
                <a:defRPr/>
              </a:pPr>
              <a:t>17</a:t>
            </a:fld>
            <a:endParaRPr lang="en-US"/>
          </a:p>
        </p:txBody>
      </p:sp>
    </p:spTree>
    <p:extLst>
      <p:ext uri="{BB962C8B-B14F-4D97-AF65-F5344CB8AC3E}">
        <p14:creationId xmlns:p14="http://schemas.microsoft.com/office/powerpoint/2010/main" val="1167957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4" name="Slide Number Placeholder 3"/>
          <p:cNvSpPr>
            <a:spLocks noGrp="1"/>
          </p:cNvSpPr>
          <p:nvPr>
            <p:ph type="sldNum" sz="quarter" idx="10"/>
          </p:nvPr>
        </p:nvSpPr>
        <p:spPr/>
        <p:txBody>
          <a:bodyPr/>
          <a:lstStyle/>
          <a:p>
            <a:fld id="{A670679D-0B1D-4B1C-8B21-9734DF93F205}" type="slidenum">
              <a:rPr lang="en-US" smtClean="0"/>
              <a:pPr/>
              <a:t>18</a:t>
            </a:fld>
            <a:endParaRPr lang="en-US" dirty="0"/>
          </a:p>
        </p:txBody>
      </p:sp>
      <p:sp>
        <p:nvSpPr>
          <p:cNvPr id="3" name="Notes Placeholder 2"/>
          <p:cNvSpPr>
            <a:spLocks noGrp="1"/>
          </p:cNvSpPr>
          <p:nvPr>
            <p:ph type="body" idx="1"/>
          </p:nvPr>
        </p:nvSpPr>
        <p:spPr>
          <a:xfrm>
            <a:off x="936414" y="4421823"/>
            <a:ext cx="5233477" cy="3900141"/>
          </a:xfrm>
        </p:spPr>
        <p:txBody>
          <a:bodyPr/>
          <a:lstStyle/>
          <a:p>
            <a:endParaRPr lang="en-US" dirty="0"/>
          </a:p>
        </p:txBody>
      </p:sp>
    </p:spTree>
    <p:extLst>
      <p:ext uri="{BB962C8B-B14F-4D97-AF65-F5344CB8AC3E}">
        <p14:creationId xmlns:p14="http://schemas.microsoft.com/office/powerpoint/2010/main" val="1358692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a:xfrm>
            <a:off x="1184275" y="4421823"/>
            <a:ext cx="4654550" cy="4189095"/>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58B8EA-759E-BA4B-94FF-500104629E19}" type="slidenum">
              <a:rPr lang="en-US" smtClean="0"/>
              <a:pPr>
                <a:defRPr/>
              </a:pPr>
              <a:t>19</a:t>
            </a:fld>
            <a:endParaRPr lang="en-US"/>
          </a:p>
        </p:txBody>
      </p:sp>
    </p:spTree>
    <p:extLst>
      <p:ext uri="{BB962C8B-B14F-4D97-AF65-F5344CB8AC3E}">
        <p14:creationId xmlns:p14="http://schemas.microsoft.com/office/powerpoint/2010/main" val="4011701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58B8EA-759E-BA4B-94FF-500104629E19}" type="slidenum">
              <a:rPr lang="en-US" smtClean="0"/>
              <a:pPr>
                <a:defRPr/>
              </a:pPr>
              <a:t>2</a:t>
            </a:fld>
            <a:endParaRPr lang="en-US"/>
          </a:p>
        </p:txBody>
      </p:sp>
    </p:spTree>
    <p:extLst>
      <p:ext uri="{BB962C8B-B14F-4D97-AF65-F5344CB8AC3E}">
        <p14:creationId xmlns:p14="http://schemas.microsoft.com/office/powerpoint/2010/main" val="1890488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58B8EA-759E-BA4B-94FF-500104629E19}" type="slidenum">
              <a:rPr lang="en-US" smtClean="0"/>
              <a:pPr>
                <a:defRPr/>
              </a:pPr>
              <a:t>20</a:t>
            </a:fld>
            <a:endParaRPr lang="en-US"/>
          </a:p>
        </p:txBody>
      </p:sp>
    </p:spTree>
    <p:extLst>
      <p:ext uri="{BB962C8B-B14F-4D97-AF65-F5344CB8AC3E}">
        <p14:creationId xmlns:p14="http://schemas.microsoft.com/office/powerpoint/2010/main" val="3985941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a:xfrm>
            <a:off x="1123950" y="4375151"/>
            <a:ext cx="4962737" cy="4235768"/>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58B8EA-759E-BA4B-94FF-500104629E19}" type="slidenum">
              <a:rPr lang="en-US" smtClean="0"/>
              <a:pPr>
                <a:defRPr/>
              </a:pPr>
              <a:t>21</a:t>
            </a:fld>
            <a:endParaRPr lang="en-US"/>
          </a:p>
        </p:txBody>
      </p:sp>
    </p:spTree>
    <p:extLst>
      <p:ext uri="{BB962C8B-B14F-4D97-AF65-F5344CB8AC3E}">
        <p14:creationId xmlns:p14="http://schemas.microsoft.com/office/powerpoint/2010/main" val="4259043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4" name="Slide Number Placeholder 3"/>
          <p:cNvSpPr>
            <a:spLocks noGrp="1"/>
          </p:cNvSpPr>
          <p:nvPr>
            <p:ph type="sldNum" sz="quarter" idx="10"/>
          </p:nvPr>
        </p:nvSpPr>
        <p:spPr/>
        <p:txBody>
          <a:bodyPr/>
          <a:lstStyle/>
          <a:p>
            <a:fld id="{A670679D-0B1D-4B1C-8B21-9734DF93F205}" type="slidenum">
              <a:rPr lang="en-US" smtClean="0"/>
              <a:pPr/>
              <a:t>22</a:t>
            </a:fld>
            <a:endParaRPr lang="en-US" dirty="0"/>
          </a:p>
        </p:txBody>
      </p:sp>
      <p:sp>
        <p:nvSpPr>
          <p:cNvPr id="3" name="Notes Placeholder 2"/>
          <p:cNvSpPr>
            <a:spLocks noGrp="1"/>
          </p:cNvSpPr>
          <p:nvPr>
            <p:ph type="body" idx="1"/>
          </p:nvPr>
        </p:nvSpPr>
        <p:spPr>
          <a:xfrm>
            <a:off x="1184275" y="4349751"/>
            <a:ext cx="4654550" cy="4261168"/>
          </a:xfrm>
        </p:spPr>
        <p:txBody>
          <a:bodyPr/>
          <a:lstStyle/>
          <a:p>
            <a:endParaRPr lang="en-US" dirty="0"/>
          </a:p>
        </p:txBody>
      </p:sp>
    </p:spTree>
    <p:extLst>
      <p:ext uri="{BB962C8B-B14F-4D97-AF65-F5344CB8AC3E}">
        <p14:creationId xmlns:p14="http://schemas.microsoft.com/office/powerpoint/2010/main" val="1793529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4" name="Slide Number Placeholder 3"/>
          <p:cNvSpPr>
            <a:spLocks noGrp="1"/>
          </p:cNvSpPr>
          <p:nvPr>
            <p:ph type="sldNum" sz="quarter" idx="10"/>
          </p:nvPr>
        </p:nvSpPr>
        <p:spPr/>
        <p:txBody>
          <a:bodyPr/>
          <a:lstStyle/>
          <a:p>
            <a:fld id="{A670679D-0B1D-4B1C-8B21-9734DF93F205}" type="slidenum">
              <a:rPr lang="en-US" smtClean="0"/>
              <a:pPr/>
              <a:t>23</a:t>
            </a:fld>
            <a:endParaRPr lang="en-US" dirty="0"/>
          </a:p>
        </p:txBody>
      </p:sp>
      <p:sp>
        <p:nvSpPr>
          <p:cNvPr id="3" name="Notes Placeholder 2"/>
          <p:cNvSpPr>
            <a:spLocks noGrp="1"/>
          </p:cNvSpPr>
          <p:nvPr>
            <p:ph type="body" idx="1"/>
          </p:nvPr>
        </p:nvSpPr>
        <p:spPr>
          <a:xfrm>
            <a:off x="1184275" y="4349750"/>
            <a:ext cx="4654550" cy="4362449"/>
          </a:xfrm>
        </p:spPr>
        <p:txBody>
          <a:bodyPr/>
          <a:lstStyle/>
          <a:p>
            <a:endParaRPr lang="en-US" dirty="0"/>
          </a:p>
        </p:txBody>
      </p:sp>
    </p:spTree>
    <p:extLst>
      <p:ext uri="{BB962C8B-B14F-4D97-AF65-F5344CB8AC3E}">
        <p14:creationId xmlns:p14="http://schemas.microsoft.com/office/powerpoint/2010/main" val="460810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a:xfrm>
            <a:off x="1184275" y="4275667"/>
            <a:ext cx="4654550" cy="4335251"/>
          </a:xfrm>
        </p:spPr>
        <p:txBody>
          <a:bodyPr/>
          <a:lstStyle/>
          <a:p>
            <a:pPr algn="l"/>
            <a:endParaRPr lang="en-US" sz="1800" b="0" i="0" u="none" strike="noStrike" baseline="0" dirty="0">
              <a:latin typeface="OpenSans"/>
            </a:endParaRPr>
          </a:p>
        </p:txBody>
      </p:sp>
      <p:sp>
        <p:nvSpPr>
          <p:cNvPr id="4" name="Slide Number Placeholder 3"/>
          <p:cNvSpPr>
            <a:spLocks noGrp="1"/>
          </p:cNvSpPr>
          <p:nvPr>
            <p:ph type="sldNum" sz="quarter" idx="10"/>
          </p:nvPr>
        </p:nvSpPr>
        <p:spPr/>
        <p:txBody>
          <a:bodyPr/>
          <a:lstStyle/>
          <a:p>
            <a:pPr defTabSz="933237">
              <a:defRPr/>
            </a:pPr>
            <a:fld id="{8B58B8EA-759E-BA4B-94FF-500104629E19}" type="slidenum">
              <a:rPr lang="en-US">
                <a:solidFill>
                  <a:srgbClr val="000000"/>
                </a:solidFill>
              </a:rPr>
              <a:pPr defTabSz="933237">
                <a:defRPr/>
              </a:pPr>
              <a:t>24</a:t>
            </a:fld>
            <a:endParaRPr lang="en-US">
              <a:solidFill>
                <a:srgbClr val="000000"/>
              </a:solidFill>
            </a:endParaRPr>
          </a:p>
        </p:txBody>
      </p:sp>
    </p:spTree>
    <p:extLst>
      <p:ext uri="{BB962C8B-B14F-4D97-AF65-F5344CB8AC3E}">
        <p14:creationId xmlns:p14="http://schemas.microsoft.com/office/powerpoint/2010/main" val="219780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8B58B8EA-759E-BA4B-94FF-500104629E19}" type="slidenum">
              <a:rPr lang="en-US" smtClean="0"/>
              <a:pPr>
                <a:defRPr/>
              </a:pPr>
              <a:t>25</a:t>
            </a:fld>
            <a:endParaRPr lang="en-US" dirty="0"/>
          </a:p>
        </p:txBody>
      </p:sp>
    </p:spTree>
    <p:extLst>
      <p:ext uri="{BB962C8B-B14F-4D97-AF65-F5344CB8AC3E}">
        <p14:creationId xmlns:p14="http://schemas.microsoft.com/office/powerpoint/2010/main" val="1686898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8B58B8EA-759E-BA4B-94FF-500104629E19}" type="slidenum">
              <a:rPr lang="en-US" smtClean="0"/>
              <a:pPr>
                <a:defRPr/>
              </a:pPr>
              <a:t>26</a:t>
            </a:fld>
            <a:endParaRPr lang="en-US" dirty="0"/>
          </a:p>
        </p:txBody>
      </p:sp>
    </p:spTree>
    <p:extLst>
      <p:ext uri="{BB962C8B-B14F-4D97-AF65-F5344CB8AC3E}">
        <p14:creationId xmlns:p14="http://schemas.microsoft.com/office/powerpoint/2010/main" val="694718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a:xfrm>
            <a:off x="1184275" y="4330701"/>
            <a:ext cx="4654550" cy="4280218"/>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58B8EA-759E-BA4B-94FF-500104629E19}" type="slidenum">
              <a:rPr lang="en-US" smtClean="0"/>
              <a:pPr>
                <a:defRPr/>
              </a:pPr>
              <a:t>27</a:t>
            </a:fld>
            <a:endParaRPr lang="en-US"/>
          </a:p>
        </p:txBody>
      </p:sp>
    </p:spTree>
    <p:extLst>
      <p:ext uri="{BB962C8B-B14F-4D97-AF65-F5344CB8AC3E}">
        <p14:creationId xmlns:p14="http://schemas.microsoft.com/office/powerpoint/2010/main" val="659339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58B8EA-759E-BA4B-94FF-500104629E19}" type="slidenum">
              <a:rPr lang="en-US" smtClean="0"/>
              <a:pPr>
                <a:defRPr/>
              </a:pPr>
              <a:t>3</a:t>
            </a:fld>
            <a:endParaRPr lang="en-US"/>
          </a:p>
        </p:txBody>
      </p:sp>
    </p:spTree>
    <p:extLst>
      <p:ext uri="{BB962C8B-B14F-4D97-AF65-F5344CB8AC3E}">
        <p14:creationId xmlns:p14="http://schemas.microsoft.com/office/powerpoint/2010/main" val="2384835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58B8EA-759E-BA4B-94FF-500104629E19}" type="slidenum">
              <a:rPr lang="en-US" smtClean="0"/>
              <a:pPr>
                <a:defRPr/>
              </a:pPr>
              <a:t>4</a:t>
            </a:fld>
            <a:endParaRPr lang="en-US"/>
          </a:p>
        </p:txBody>
      </p:sp>
    </p:spTree>
    <p:extLst>
      <p:ext uri="{BB962C8B-B14F-4D97-AF65-F5344CB8AC3E}">
        <p14:creationId xmlns:p14="http://schemas.microsoft.com/office/powerpoint/2010/main" val="3990153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a:xfrm>
            <a:off x="936414" y="4336098"/>
            <a:ext cx="5294265" cy="4063624"/>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58B8EA-759E-BA4B-94FF-500104629E19}" type="slidenum">
              <a:rPr lang="en-US" smtClean="0"/>
              <a:pPr>
                <a:defRPr/>
              </a:pPr>
              <a:t>5</a:t>
            </a:fld>
            <a:endParaRPr lang="en-US"/>
          </a:p>
        </p:txBody>
      </p:sp>
    </p:spTree>
    <p:extLst>
      <p:ext uri="{BB962C8B-B14F-4D97-AF65-F5344CB8AC3E}">
        <p14:creationId xmlns:p14="http://schemas.microsoft.com/office/powerpoint/2010/main" val="3571757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a:xfrm>
            <a:off x="1184275" y="4421823"/>
            <a:ext cx="4654550" cy="4189095"/>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58B8EA-759E-BA4B-94FF-500104629E19}" type="slidenum">
              <a:rPr lang="en-US" smtClean="0"/>
              <a:pPr>
                <a:defRPr/>
              </a:pPr>
              <a:t>6</a:t>
            </a:fld>
            <a:endParaRPr lang="en-US"/>
          </a:p>
        </p:txBody>
      </p:sp>
    </p:spTree>
    <p:extLst>
      <p:ext uri="{BB962C8B-B14F-4D97-AF65-F5344CB8AC3E}">
        <p14:creationId xmlns:p14="http://schemas.microsoft.com/office/powerpoint/2010/main" val="2228842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4" name="Slide Number Placeholder 3"/>
          <p:cNvSpPr>
            <a:spLocks noGrp="1"/>
          </p:cNvSpPr>
          <p:nvPr>
            <p:ph type="sldNum" sz="quarter" idx="10"/>
          </p:nvPr>
        </p:nvSpPr>
        <p:spPr/>
        <p:txBody>
          <a:bodyPr/>
          <a:lstStyle/>
          <a:p>
            <a:fld id="{A670679D-0B1D-4B1C-8B21-9734DF93F205}" type="slidenum">
              <a:rPr lang="en-US" smtClean="0"/>
              <a:pPr/>
              <a:t>7</a:t>
            </a:fld>
            <a:endParaRPr lang="en-US" dirty="0"/>
          </a:p>
        </p:txBody>
      </p:sp>
      <p:sp>
        <p:nvSpPr>
          <p:cNvPr id="3" name="Notes Placeholder 2"/>
          <p:cNvSpPr>
            <a:spLocks noGrp="1"/>
          </p:cNvSpPr>
          <p:nvPr>
            <p:ph type="body" idx="1"/>
          </p:nvPr>
        </p:nvSpPr>
        <p:spPr>
          <a:xfrm>
            <a:off x="768626" y="4421823"/>
            <a:ext cx="5645426" cy="4421822"/>
          </a:xfrm>
        </p:spPr>
        <p:txBody>
          <a:bodyPr/>
          <a:lstStyle/>
          <a:p>
            <a:endParaRPr lang="en-US" dirty="0"/>
          </a:p>
        </p:txBody>
      </p:sp>
    </p:spTree>
    <p:extLst>
      <p:ext uri="{BB962C8B-B14F-4D97-AF65-F5344CB8AC3E}">
        <p14:creationId xmlns:p14="http://schemas.microsoft.com/office/powerpoint/2010/main" val="3092600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58B8EA-759E-BA4B-94FF-500104629E19}" type="slidenum">
              <a:rPr lang="en-US" smtClean="0"/>
              <a:pPr>
                <a:defRPr/>
              </a:pPr>
              <a:t>8</a:t>
            </a:fld>
            <a:endParaRPr lang="en-US"/>
          </a:p>
        </p:txBody>
      </p:sp>
    </p:spTree>
    <p:extLst>
      <p:ext uri="{BB962C8B-B14F-4D97-AF65-F5344CB8AC3E}">
        <p14:creationId xmlns:p14="http://schemas.microsoft.com/office/powerpoint/2010/main" val="3093645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a:t>Needs to complete with numbers of states in each cell.</a:t>
            </a:r>
          </a:p>
        </p:txBody>
      </p:sp>
      <p:sp>
        <p:nvSpPr>
          <p:cNvPr id="4" name="Slide Number Placeholder 3"/>
          <p:cNvSpPr>
            <a:spLocks noGrp="1"/>
          </p:cNvSpPr>
          <p:nvPr>
            <p:ph type="sldNum" sz="quarter" idx="10"/>
          </p:nvPr>
        </p:nvSpPr>
        <p:spPr/>
        <p:txBody>
          <a:bodyPr/>
          <a:lstStyle/>
          <a:p>
            <a:pPr>
              <a:defRPr/>
            </a:pPr>
            <a:fld id="{8B58B8EA-759E-BA4B-94FF-500104629E19}" type="slidenum">
              <a:rPr lang="en-US" smtClean="0"/>
              <a:pPr>
                <a:defRPr/>
              </a:pPr>
              <a:t>9</a:t>
            </a:fld>
            <a:endParaRPr lang="en-US"/>
          </a:p>
        </p:txBody>
      </p:sp>
    </p:spTree>
    <p:extLst>
      <p:ext uri="{BB962C8B-B14F-4D97-AF65-F5344CB8AC3E}">
        <p14:creationId xmlns:p14="http://schemas.microsoft.com/office/powerpoint/2010/main" val="2325922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7" name="Straight Connector 4"/>
          <p:cNvCxnSpPr>
            <a:cxnSpLocks noChangeShapeType="1"/>
          </p:cNvCxnSpPr>
          <p:nvPr/>
        </p:nvCxnSpPr>
        <p:spPr bwMode="auto">
          <a:xfrm>
            <a:off x="341314" y="6403975"/>
            <a:ext cx="8461375"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13"/>
          <p:cNvCxnSpPr>
            <a:cxnSpLocks noChangeShapeType="1"/>
          </p:cNvCxnSpPr>
          <p:nvPr/>
        </p:nvCxnSpPr>
        <p:spPr bwMode="auto">
          <a:xfrm>
            <a:off x="341314" y="4899025"/>
            <a:ext cx="8461375"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17"/>
          <p:cNvCxnSpPr>
            <a:cxnSpLocks noChangeShapeType="1"/>
          </p:cNvCxnSpPr>
          <p:nvPr/>
        </p:nvCxnSpPr>
        <p:spPr bwMode="auto">
          <a:xfrm>
            <a:off x="341314" y="601663"/>
            <a:ext cx="8461375"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21"/>
          <p:cNvPicPr>
            <a:picLocks noChangeAspect="1"/>
          </p:cNvPicPr>
          <p:nvPr/>
        </p:nvPicPr>
        <p:blipFill>
          <a:blip r:embed="rId2">
            <a:extLst>
              <a:ext uri="{28A0092B-C50C-407E-A947-70E740481C1C}">
                <a14:useLocalDpi xmlns:a14="http://schemas.microsoft.com/office/drawing/2010/main" val="0"/>
              </a:ext>
            </a:extLst>
          </a:blip>
          <a:srcRect l="9819" t="5716" r="7208" b="9689"/>
          <a:stretch>
            <a:fillRect/>
          </a:stretch>
        </p:blipFill>
        <p:spPr bwMode="auto">
          <a:xfrm>
            <a:off x="7907338" y="5130194"/>
            <a:ext cx="89535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41314" y="1756165"/>
            <a:ext cx="6134057" cy="1470025"/>
          </a:xfrm>
        </p:spPr>
        <p:txBody>
          <a:bodyPr lIns="0" tIns="0" rIns="0" bIns="0">
            <a:noAutofit/>
          </a:bodyPr>
          <a:lstStyle>
            <a:lvl1pPr>
              <a:defRPr sz="4800">
                <a:solidFill>
                  <a:srgbClr val="001871"/>
                </a:solidFill>
              </a:defRPr>
            </a:lvl1pPr>
          </a:lstStyle>
          <a:p>
            <a:r>
              <a:rPr lang="en-US"/>
              <a:t>Click to edit Master title style</a:t>
            </a:r>
            <a:endParaRPr lang="en-US" dirty="0"/>
          </a:p>
        </p:txBody>
      </p:sp>
      <p:sp>
        <p:nvSpPr>
          <p:cNvPr id="3" name="Subtitle 2"/>
          <p:cNvSpPr>
            <a:spLocks noGrp="1"/>
          </p:cNvSpPr>
          <p:nvPr>
            <p:ph type="subTitle" idx="1"/>
          </p:nvPr>
        </p:nvSpPr>
        <p:spPr>
          <a:xfrm>
            <a:off x="341313" y="3313457"/>
            <a:ext cx="6134058" cy="431069"/>
          </a:xfrm>
        </p:spPr>
        <p:txBody>
          <a:bodyPr lIns="0" tIns="0" rIns="0" bIns="0">
            <a:normAutofit/>
          </a:bodyPr>
          <a:lstStyle>
            <a:lvl1pPr marL="0" indent="0" algn="l">
              <a:buNone/>
              <a:defRPr sz="2000">
                <a:solidFill>
                  <a:schemeClr val="accent1"/>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ext Placeholder 12"/>
          <p:cNvSpPr>
            <a:spLocks noGrp="1"/>
          </p:cNvSpPr>
          <p:nvPr>
            <p:ph type="body" sz="quarter" idx="11"/>
          </p:nvPr>
        </p:nvSpPr>
        <p:spPr>
          <a:xfrm>
            <a:off x="341314" y="5350221"/>
            <a:ext cx="4187970" cy="326420"/>
          </a:xfrm>
        </p:spPr>
        <p:txBody>
          <a:bodyPr wrap="none" lIns="0" tIns="0" rIns="0" bIns="0">
            <a:normAutofit/>
          </a:bodyPr>
          <a:lstStyle>
            <a:lvl1pPr marL="0" indent="0">
              <a:buNone/>
              <a:defRPr sz="1800" b="1" i="0" baseline="0">
                <a:solidFill>
                  <a:srgbClr val="001871"/>
                </a:solidFill>
                <a:latin typeface="Verdana"/>
                <a:cs typeface="Verdana"/>
              </a:defRPr>
            </a:lvl1pPr>
          </a:lstStyle>
          <a:p>
            <a:pPr lvl="0"/>
            <a:r>
              <a:rPr lang="en-US"/>
              <a:t>Click to edit Master text styles</a:t>
            </a:r>
          </a:p>
        </p:txBody>
      </p:sp>
      <p:sp>
        <p:nvSpPr>
          <p:cNvPr id="14" name="Text Placeholder 12"/>
          <p:cNvSpPr>
            <a:spLocks noGrp="1"/>
          </p:cNvSpPr>
          <p:nvPr>
            <p:ph type="body" sz="quarter" idx="12"/>
          </p:nvPr>
        </p:nvSpPr>
        <p:spPr>
          <a:xfrm>
            <a:off x="341314" y="5695837"/>
            <a:ext cx="4187970" cy="261606"/>
          </a:xfrm>
        </p:spPr>
        <p:txBody>
          <a:bodyPr wrap="none" lIns="0" tIns="0" rIns="0" bIns="0">
            <a:normAutofit/>
          </a:bodyPr>
          <a:lstStyle>
            <a:lvl1pPr marL="0" indent="0">
              <a:buNone/>
              <a:defRPr sz="1600" b="0" i="0" baseline="0">
                <a:solidFill>
                  <a:srgbClr val="001871"/>
                </a:solidFill>
                <a:latin typeface="Verdana"/>
                <a:cs typeface="Verdana"/>
              </a:defRPr>
            </a:lvl1pPr>
          </a:lstStyle>
          <a:p>
            <a:pPr lvl="0"/>
            <a:r>
              <a:rPr lang="en-US"/>
              <a:t>Click to edit Master text styles</a:t>
            </a:r>
          </a:p>
        </p:txBody>
      </p:sp>
      <p:sp>
        <p:nvSpPr>
          <p:cNvPr id="16" name="Text Placeholder 12"/>
          <p:cNvSpPr>
            <a:spLocks noGrp="1"/>
          </p:cNvSpPr>
          <p:nvPr>
            <p:ph type="body" sz="quarter" idx="13" hasCustomPrompt="1"/>
          </p:nvPr>
        </p:nvSpPr>
        <p:spPr>
          <a:xfrm>
            <a:off x="5713329" y="5350221"/>
            <a:ext cx="1009966" cy="326420"/>
          </a:xfrm>
        </p:spPr>
        <p:txBody>
          <a:bodyPr wrap="none" lIns="0" tIns="0" rIns="0" bIns="0">
            <a:normAutofit/>
          </a:bodyPr>
          <a:lstStyle>
            <a:lvl1pPr marL="0" indent="0">
              <a:buNone/>
              <a:defRPr sz="1800" b="0" i="0" baseline="0">
                <a:solidFill>
                  <a:srgbClr val="001871"/>
                </a:solidFill>
                <a:latin typeface="Verdana"/>
                <a:cs typeface="Verdana"/>
              </a:defRPr>
            </a:lvl1pPr>
          </a:lstStyle>
          <a:p>
            <a:pPr lvl="0"/>
            <a:r>
              <a:rPr lang="en-US" dirty="0"/>
              <a:t>00/00/00</a:t>
            </a:r>
          </a:p>
        </p:txBody>
      </p:sp>
    </p:spTree>
    <p:extLst>
      <p:ext uri="{BB962C8B-B14F-4D97-AF65-F5344CB8AC3E}">
        <p14:creationId xmlns:p14="http://schemas.microsoft.com/office/powerpoint/2010/main" val="366716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19"/>
          <p:cNvCxnSpPr>
            <a:cxnSpLocks noChangeShapeType="1"/>
          </p:cNvCxnSpPr>
          <p:nvPr/>
        </p:nvCxnSpPr>
        <p:spPr bwMode="auto">
          <a:xfrm>
            <a:off x="341314" y="1273175"/>
            <a:ext cx="8461375"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6"/>
          <p:cNvCxnSpPr>
            <a:cxnSpLocks noChangeShapeType="1"/>
          </p:cNvCxnSpPr>
          <p:nvPr/>
        </p:nvCxnSpPr>
        <p:spPr bwMode="auto">
          <a:xfrm>
            <a:off x="341314" y="6402388"/>
            <a:ext cx="8461375"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fld id="{5151B110-7B3B-3D41-A847-45725363623A}" type="slidenum">
              <a:rPr lang="en-US"/>
              <a:pPr>
                <a:defRPr/>
              </a:pPr>
              <a:t>‹#›</a:t>
            </a:fld>
            <a:endParaRPr lang="en-US"/>
          </a:p>
        </p:txBody>
      </p:sp>
    </p:spTree>
    <p:extLst>
      <p:ext uri="{BB962C8B-B14F-4D97-AF65-F5344CB8AC3E}">
        <p14:creationId xmlns:p14="http://schemas.microsoft.com/office/powerpoint/2010/main" val="3918004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19"/>
          <p:cNvCxnSpPr>
            <a:cxnSpLocks noChangeShapeType="1"/>
          </p:cNvCxnSpPr>
          <p:nvPr/>
        </p:nvCxnSpPr>
        <p:spPr bwMode="auto">
          <a:xfrm flipV="1">
            <a:off x="7419975" y="274640"/>
            <a:ext cx="0" cy="5851525"/>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6"/>
          <p:cNvCxnSpPr>
            <a:cxnSpLocks noChangeShapeType="1"/>
          </p:cNvCxnSpPr>
          <p:nvPr/>
        </p:nvCxnSpPr>
        <p:spPr bwMode="auto">
          <a:xfrm>
            <a:off x="341314" y="6402388"/>
            <a:ext cx="8461375"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Vertical Title 1"/>
          <p:cNvSpPr>
            <a:spLocks noGrp="1"/>
          </p:cNvSpPr>
          <p:nvPr>
            <p:ph type="title" orient="vert"/>
          </p:nvPr>
        </p:nvSpPr>
        <p:spPr>
          <a:xfrm>
            <a:off x="7607995" y="274640"/>
            <a:ext cx="1078803"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1" y="274640"/>
            <a:ext cx="6586370" cy="5851525"/>
          </a:xfrm>
        </p:spPr>
        <p:txBody>
          <a:bodyPr vert="eaVert"/>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fld id="{D959E2C8-231F-444E-8AE2-1AD97EEF069F}" type="slidenum">
              <a:rPr lang="en-US"/>
              <a:pPr>
                <a:defRPr/>
              </a:pPr>
              <a:t>‹#›</a:t>
            </a:fld>
            <a:endParaRPr lang="en-US"/>
          </a:p>
        </p:txBody>
      </p:sp>
    </p:spTree>
    <p:extLst>
      <p:ext uri="{BB962C8B-B14F-4D97-AF65-F5344CB8AC3E}">
        <p14:creationId xmlns:p14="http://schemas.microsoft.com/office/powerpoint/2010/main" val="2763943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ection 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A8F3BF-DEA6-48B9-9560-CC336219A85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046" y="0"/>
            <a:ext cx="9111560" cy="6858000"/>
          </a:xfrm>
          <a:prstGeom prst="rect">
            <a:avLst/>
          </a:prstGeom>
        </p:spPr>
      </p:pic>
      <p:sp>
        <p:nvSpPr>
          <p:cNvPr id="2" name="Title 1"/>
          <p:cNvSpPr>
            <a:spLocks noGrp="1"/>
          </p:cNvSpPr>
          <p:nvPr>
            <p:ph type="title" hasCustomPrompt="1"/>
          </p:nvPr>
        </p:nvSpPr>
        <p:spPr>
          <a:xfrm>
            <a:off x="1950722" y="3426295"/>
            <a:ext cx="6603076" cy="1323439"/>
          </a:xfrm>
        </p:spPr>
        <p:txBody>
          <a:bodyPr wrap="square" anchor="b">
            <a:spAutoFit/>
          </a:bodyPr>
          <a:lstStyle>
            <a:lvl1pPr algn="r">
              <a:defRPr sz="4000">
                <a:solidFill>
                  <a:srgbClr val="414141"/>
                </a:solidFill>
              </a:defRPr>
            </a:lvl1pPr>
          </a:lstStyle>
          <a:p>
            <a:r>
              <a:rPr lang="en-US" dirty="0"/>
              <a:t>Divider Page, </a:t>
            </a:r>
            <a:br>
              <a:rPr lang="en-US" dirty="0"/>
            </a:br>
            <a:r>
              <a:rPr lang="en-US" dirty="0"/>
              <a:t>40 </a:t>
            </a:r>
            <a:r>
              <a:rPr lang="en-US" dirty="0" err="1"/>
              <a:t>pt</a:t>
            </a:r>
            <a:r>
              <a:rPr lang="en-US" dirty="0"/>
              <a:t>, R65 G65 B65</a:t>
            </a:r>
          </a:p>
        </p:txBody>
      </p:sp>
    </p:spTree>
    <p:extLst>
      <p:ext uri="{BB962C8B-B14F-4D97-AF65-F5344CB8AC3E}">
        <p14:creationId xmlns:p14="http://schemas.microsoft.com/office/powerpoint/2010/main" val="95762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lternative 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049988"/>
            <a:ext cx="4040188" cy="405447"/>
          </a:xfrm>
          <a:prstGeom prst="rect">
            <a:avLst/>
          </a:prstGeom>
        </p:spPr>
        <p:txBody>
          <a:bodyPr anchor="b">
            <a:noAutofit/>
          </a:bodyPr>
          <a:lstStyle>
            <a:lvl1pPr marL="0" indent="0">
              <a:buNone/>
              <a:defRPr sz="1800" b="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569883"/>
            <a:ext cx="4040188" cy="3846792"/>
          </a:xfrm>
          <a:prstGeom prst="rect">
            <a:avLst/>
          </a:prstGeom>
        </p:spPr>
        <p:txBody>
          <a:bodyPr/>
          <a:lstStyle>
            <a:lvl1pPr>
              <a:defRPr sz="180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600">
                <a:latin typeface="Verdana" panose="020B0604030504040204" pitchFamily="34" charset="0"/>
                <a:ea typeface="Verdana" panose="020B0604030504040204" pitchFamily="34" charset="0"/>
                <a:cs typeface="Verdana" panose="020B060403050404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2049988"/>
            <a:ext cx="4041775" cy="405447"/>
          </a:xfrm>
          <a:prstGeom prst="rect">
            <a:avLst/>
          </a:prstGeom>
        </p:spPr>
        <p:txBody>
          <a:bodyPr anchor="b">
            <a:noAutofit/>
          </a:bodyPr>
          <a:lstStyle>
            <a:lvl1pPr marL="0" indent="0">
              <a:buNone/>
              <a:defRPr sz="1800" b="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569883"/>
            <a:ext cx="4041775" cy="3846792"/>
          </a:xfrm>
          <a:prstGeom prst="rect">
            <a:avLst/>
          </a:prstGeom>
        </p:spPr>
        <p:txBody>
          <a:bodyPr/>
          <a:lstStyle>
            <a:lvl1pPr>
              <a:defRPr sz="180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600">
                <a:latin typeface="Verdana" panose="020B0604030504040204" pitchFamily="34" charset="0"/>
                <a:ea typeface="Verdana" panose="020B0604030504040204" pitchFamily="34" charset="0"/>
                <a:cs typeface="Verdana" panose="020B060403050404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0"/>
          </p:nvPr>
        </p:nvSpPr>
        <p:spPr/>
        <p:txBody>
          <a:bodyPr/>
          <a:lstStyle>
            <a:lvl1pPr>
              <a:defRPr/>
            </a:lvl1pPr>
          </a:lstStyle>
          <a:p>
            <a:pPr>
              <a:defRPr/>
            </a:pPr>
            <a:fld id="{08577D50-3EF6-2940-B9F4-BB5DC34F3313}" type="slidenum">
              <a:rPr lang="en-US"/>
              <a:pPr>
                <a:defRPr/>
              </a:pPr>
              <a:t>‹#›</a:t>
            </a:fld>
            <a:endParaRPr lang="en-US"/>
          </a:p>
        </p:txBody>
      </p:sp>
      <p:sp>
        <p:nvSpPr>
          <p:cNvPr id="10" name="Title 1"/>
          <p:cNvSpPr>
            <a:spLocks noGrp="1"/>
          </p:cNvSpPr>
          <p:nvPr>
            <p:ph type="title"/>
          </p:nvPr>
        </p:nvSpPr>
        <p:spPr>
          <a:xfrm>
            <a:off x="450851" y="1472305"/>
            <a:ext cx="8242300" cy="521744"/>
          </a:xfrm>
          <a:prstGeom prst="rect">
            <a:avLst/>
          </a:prstGeom>
        </p:spPr>
        <p:txBody>
          <a:bodyPr/>
          <a:lstStyle>
            <a:lvl1pPr>
              <a:defRPr sz="2800"/>
            </a:lvl1pPr>
          </a:lstStyle>
          <a:p>
            <a:r>
              <a:rPr lang="en-US"/>
              <a:t>Click to edit Master title style</a:t>
            </a:r>
            <a:endParaRPr lang="en-US" dirty="0"/>
          </a:p>
        </p:txBody>
      </p:sp>
    </p:spTree>
    <p:extLst>
      <p:ext uri="{BB962C8B-B14F-4D97-AF65-F5344CB8AC3E}">
        <p14:creationId xmlns:p14="http://schemas.microsoft.com/office/powerpoint/2010/main" val="1335871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lternative 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166471"/>
            <a:ext cx="4038600" cy="3959692"/>
          </a:xfrm>
          <a:prstGeom prst="rect">
            <a:avLst/>
          </a:prstGeom>
        </p:spPr>
        <p:txBody>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4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166471"/>
            <a:ext cx="4038600" cy="3959692"/>
          </a:xfrm>
          <a:prstGeom prst="rect">
            <a:avLst/>
          </a:prstGeom>
        </p:spPr>
        <p:txBody>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600">
                <a:latin typeface="Verdana" panose="020B0604030504040204" pitchFamily="34" charset="0"/>
                <a:ea typeface="Verdana" panose="020B0604030504040204" pitchFamily="34" charset="0"/>
                <a:cs typeface="Verdana" panose="020B060403050404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0"/>
          </p:nvPr>
        </p:nvSpPr>
        <p:spPr/>
        <p:txBody>
          <a:bodyPr/>
          <a:lstStyle>
            <a:lvl1pPr>
              <a:defRPr/>
            </a:lvl1pPr>
          </a:lstStyle>
          <a:p>
            <a:pPr>
              <a:defRPr/>
            </a:pPr>
            <a:fld id="{EDA54E3C-9C65-AD49-9CB5-70D02F3FF658}" type="slidenum">
              <a:rPr lang="en-US"/>
              <a:pPr>
                <a:defRPr/>
              </a:pPr>
              <a:t>‹#›</a:t>
            </a:fld>
            <a:endParaRPr lang="en-US" dirty="0"/>
          </a:p>
        </p:txBody>
      </p:sp>
      <p:sp>
        <p:nvSpPr>
          <p:cNvPr id="10" name="Title 1"/>
          <p:cNvSpPr>
            <a:spLocks noGrp="1"/>
          </p:cNvSpPr>
          <p:nvPr>
            <p:ph type="title"/>
          </p:nvPr>
        </p:nvSpPr>
        <p:spPr>
          <a:xfrm>
            <a:off x="450851" y="1472305"/>
            <a:ext cx="8242300" cy="521744"/>
          </a:xfrm>
          <a:prstGeom prst="rect">
            <a:avLst/>
          </a:prstGeom>
        </p:spPr>
        <p:txBody>
          <a:bodyPr/>
          <a:lstStyle>
            <a:lvl1pPr>
              <a:defRPr sz="2800"/>
            </a:lvl1pPr>
          </a:lstStyle>
          <a:p>
            <a:r>
              <a:rPr lang="en-US"/>
              <a:t>Click to edit Master title style</a:t>
            </a:r>
            <a:endParaRPr lang="en-US" dirty="0"/>
          </a:p>
        </p:txBody>
      </p:sp>
    </p:spTree>
    <p:extLst>
      <p:ext uri="{BB962C8B-B14F-4D97-AF65-F5344CB8AC3E}">
        <p14:creationId xmlns:p14="http://schemas.microsoft.com/office/powerpoint/2010/main" val="2700930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lternative 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8327" y="2134235"/>
            <a:ext cx="5381568" cy="2589530"/>
          </a:xfrm>
          <a:prstGeom prst="rect">
            <a:avLst/>
          </a:prstGeom>
        </p:spPr>
        <p:txBody>
          <a:bodyPr anchor="t">
            <a:noAutofit/>
          </a:bodyPr>
          <a:lstStyle>
            <a:lvl1pPr algn="l">
              <a:defRPr sz="6000" b="1" cap="none">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508175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19"/>
          <p:cNvCxnSpPr>
            <a:cxnSpLocks noChangeShapeType="1"/>
          </p:cNvCxnSpPr>
          <p:nvPr/>
        </p:nvCxnSpPr>
        <p:spPr bwMode="auto">
          <a:xfrm>
            <a:off x="341314" y="1273175"/>
            <a:ext cx="8461375"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6"/>
          <p:cNvCxnSpPr>
            <a:cxnSpLocks noChangeShapeType="1"/>
          </p:cNvCxnSpPr>
          <p:nvPr/>
        </p:nvCxnSpPr>
        <p:spPr bwMode="auto">
          <a:xfrm>
            <a:off x="341314" y="6402388"/>
            <a:ext cx="8461375"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fld id="{27FEE7C1-A4B9-C94F-936F-EF6B95034B71}" type="slidenum">
              <a:rPr lang="en-US"/>
              <a:pPr>
                <a:defRPr/>
              </a:pPr>
              <a:t>‹#›</a:t>
            </a:fld>
            <a:endParaRPr lang="en-US"/>
          </a:p>
        </p:txBody>
      </p:sp>
    </p:spTree>
    <p:extLst>
      <p:ext uri="{BB962C8B-B14F-4D97-AF65-F5344CB8AC3E}">
        <p14:creationId xmlns:p14="http://schemas.microsoft.com/office/powerpoint/2010/main" val="4030499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3" name="Straight Connector 17"/>
          <p:cNvCxnSpPr>
            <a:cxnSpLocks noChangeShapeType="1"/>
          </p:cNvCxnSpPr>
          <p:nvPr/>
        </p:nvCxnSpPr>
        <p:spPr bwMode="auto">
          <a:xfrm>
            <a:off x="341314" y="455613"/>
            <a:ext cx="8461375"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Straight Connector 6"/>
          <p:cNvCxnSpPr>
            <a:cxnSpLocks noChangeShapeType="1"/>
          </p:cNvCxnSpPr>
          <p:nvPr/>
        </p:nvCxnSpPr>
        <p:spPr bwMode="auto">
          <a:xfrm>
            <a:off x="341314" y="6402388"/>
            <a:ext cx="8461375"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hasCustomPrompt="1"/>
          </p:nvPr>
        </p:nvSpPr>
        <p:spPr>
          <a:xfrm>
            <a:off x="722313" y="2134235"/>
            <a:ext cx="5146116" cy="2589530"/>
          </a:xfrm>
        </p:spPr>
        <p:txBody>
          <a:bodyPr anchor="t">
            <a:noAutofit/>
          </a:bodyPr>
          <a:lstStyle>
            <a:lvl1pPr algn="l">
              <a:defRPr sz="5400" b="1" cap="none"/>
            </a:lvl1pPr>
          </a:lstStyle>
          <a:p>
            <a:r>
              <a:rPr lang="en-US" dirty="0"/>
              <a:t>Click To Edit Master Title Style</a:t>
            </a:r>
          </a:p>
        </p:txBody>
      </p:sp>
    </p:spTree>
    <p:extLst>
      <p:ext uri="{BB962C8B-B14F-4D97-AF65-F5344CB8AC3E}">
        <p14:creationId xmlns:p14="http://schemas.microsoft.com/office/powerpoint/2010/main" val="1028814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19"/>
          <p:cNvCxnSpPr>
            <a:cxnSpLocks noChangeShapeType="1"/>
          </p:cNvCxnSpPr>
          <p:nvPr/>
        </p:nvCxnSpPr>
        <p:spPr bwMode="auto">
          <a:xfrm>
            <a:off x="341314" y="1273175"/>
            <a:ext cx="8461375"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6"/>
          <p:cNvCxnSpPr>
            <a:cxnSpLocks noChangeShapeType="1"/>
          </p:cNvCxnSpPr>
          <p:nvPr/>
        </p:nvCxnSpPr>
        <p:spPr bwMode="auto">
          <a:xfrm>
            <a:off x="341314" y="6402388"/>
            <a:ext cx="8461375"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4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p:spPr>
        <p:txBody>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600">
                <a:latin typeface="Verdana" panose="020B0604030504040204" pitchFamily="34" charset="0"/>
                <a:ea typeface="Verdana" panose="020B0604030504040204" pitchFamily="34" charset="0"/>
                <a:cs typeface="Verdana" panose="020B060403050404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0"/>
          </p:nvPr>
        </p:nvSpPr>
        <p:spPr/>
        <p:txBody>
          <a:bodyPr/>
          <a:lstStyle>
            <a:lvl1pPr>
              <a:defRPr/>
            </a:lvl1pPr>
          </a:lstStyle>
          <a:p>
            <a:pPr>
              <a:defRPr/>
            </a:pPr>
            <a:fld id="{EDA54E3C-9C65-AD49-9CB5-70D02F3FF658}" type="slidenum">
              <a:rPr lang="en-US"/>
              <a:pPr>
                <a:defRPr/>
              </a:pPr>
              <a:t>‹#›</a:t>
            </a:fld>
            <a:endParaRPr lang="en-US" dirty="0"/>
          </a:p>
        </p:txBody>
      </p:sp>
    </p:spTree>
    <p:extLst>
      <p:ext uri="{BB962C8B-B14F-4D97-AF65-F5344CB8AC3E}">
        <p14:creationId xmlns:p14="http://schemas.microsoft.com/office/powerpoint/2010/main" val="1696612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19"/>
          <p:cNvCxnSpPr>
            <a:cxnSpLocks noChangeShapeType="1"/>
          </p:cNvCxnSpPr>
          <p:nvPr/>
        </p:nvCxnSpPr>
        <p:spPr bwMode="auto">
          <a:xfrm>
            <a:off x="341314" y="1273175"/>
            <a:ext cx="8461375"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6"/>
          <p:cNvCxnSpPr>
            <a:cxnSpLocks noChangeShapeType="1"/>
          </p:cNvCxnSpPr>
          <p:nvPr/>
        </p:nvCxnSpPr>
        <p:spPr bwMode="auto">
          <a:xfrm>
            <a:off x="341314" y="6402388"/>
            <a:ext cx="8461375"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5"/>
            <a:ext cx="4040188" cy="405447"/>
          </a:xfrm>
        </p:spPr>
        <p:txBody>
          <a:bodyPr anchor="b">
            <a:noAutofit/>
          </a:bodyPr>
          <a:lstStyle>
            <a:lvl1pPr marL="0" indent="0">
              <a:buNone/>
              <a:defRPr sz="1800" b="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600">
                <a:latin typeface="Verdana" panose="020B0604030504040204" pitchFamily="34" charset="0"/>
                <a:ea typeface="Verdana" panose="020B0604030504040204" pitchFamily="34" charset="0"/>
                <a:cs typeface="Verdana" panose="020B060403050404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6" y="1535115"/>
            <a:ext cx="4041775" cy="405447"/>
          </a:xfrm>
        </p:spPr>
        <p:txBody>
          <a:bodyPr anchor="b">
            <a:noAutofit/>
          </a:bodyPr>
          <a:lstStyle>
            <a:lvl1pPr marL="0" indent="0">
              <a:buNone/>
              <a:defRPr sz="1800" b="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600">
                <a:latin typeface="Verdana" panose="020B0604030504040204" pitchFamily="34" charset="0"/>
                <a:ea typeface="Verdana" panose="020B0604030504040204" pitchFamily="34" charset="0"/>
                <a:cs typeface="Verdana" panose="020B060403050404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0"/>
          </p:nvPr>
        </p:nvSpPr>
        <p:spPr/>
        <p:txBody>
          <a:bodyPr/>
          <a:lstStyle>
            <a:lvl1pPr>
              <a:defRPr/>
            </a:lvl1pPr>
          </a:lstStyle>
          <a:p>
            <a:pPr>
              <a:defRPr/>
            </a:pPr>
            <a:fld id="{08577D50-3EF6-2940-B9F4-BB5DC34F3313}" type="slidenum">
              <a:rPr lang="en-US"/>
              <a:pPr>
                <a:defRPr/>
              </a:pPr>
              <a:t>‹#›</a:t>
            </a:fld>
            <a:endParaRPr lang="en-US"/>
          </a:p>
        </p:txBody>
      </p:sp>
    </p:spTree>
    <p:extLst>
      <p:ext uri="{BB962C8B-B14F-4D97-AF65-F5344CB8AC3E}">
        <p14:creationId xmlns:p14="http://schemas.microsoft.com/office/powerpoint/2010/main" val="3489632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19"/>
          <p:cNvCxnSpPr>
            <a:cxnSpLocks noChangeShapeType="1"/>
          </p:cNvCxnSpPr>
          <p:nvPr/>
        </p:nvCxnSpPr>
        <p:spPr bwMode="auto">
          <a:xfrm>
            <a:off x="341314" y="1273175"/>
            <a:ext cx="8461375"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Straight Connector 6"/>
          <p:cNvCxnSpPr>
            <a:cxnSpLocks noChangeShapeType="1"/>
          </p:cNvCxnSpPr>
          <p:nvPr/>
        </p:nvCxnSpPr>
        <p:spPr bwMode="auto">
          <a:xfrm>
            <a:off x="341314" y="6402388"/>
            <a:ext cx="8461375"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a:xfrm>
            <a:off x="450851" y="274640"/>
            <a:ext cx="8242300" cy="847725"/>
          </a:xfrm>
        </p:spPr>
        <p:txBody>
          <a:bodyPr/>
          <a:lstStyle/>
          <a:p>
            <a:r>
              <a:rPr lang="en-US" dirty="0"/>
              <a:t>Click to edit Master title style</a:t>
            </a:r>
          </a:p>
        </p:txBody>
      </p:sp>
      <p:sp>
        <p:nvSpPr>
          <p:cNvPr id="5" name="Slide Number Placeholder 4"/>
          <p:cNvSpPr>
            <a:spLocks noGrp="1"/>
          </p:cNvSpPr>
          <p:nvPr>
            <p:ph type="sldNum" sz="quarter" idx="10"/>
          </p:nvPr>
        </p:nvSpPr>
        <p:spPr/>
        <p:txBody>
          <a:bodyPr/>
          <a:lstStyle>
            <a:lvl1pPr>
              <a:defRPr/>
            </a:lvl1pPr>
          </a:lstStyle>
          <a:p>
            <a:pPr>
              <a:defRPr/>
            </a:pPr>
            <a:fld id="{011AFBDA-3E1F-3842-AD0E-10F492D6D246}" type="slidenum">
              <a:rPr lang="en-US"/>
              <a:pPr>
                <a:defRPr/>
              </a:pPr>
              <a:t>‹#›</a:t>
            </a:fld>
            <a:endParaRPr lang="en-US"/>
          </a:p>
        </p:txBody>
      </p:sp>
    </p:spTree>
    <p:extLst>
      <p:ext uri="{BB962C8B-B14F-4D97-AF65-F5344CB8AC3E}">
        <p14:creationId xmlns:p14="http://schemas.microsoft.com/office/powerpoint/2010/main" val="2930194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A81944F-314F-AA44-A9DE-45515E99DEC6}" type="slidenum">
              <a:rPr lang="en-US"/>
              <a:pPr>
                <a:defRPr/>
              </a:pPr>
              <a:t>‹#›</a:t>
            </a:fld>
            <a:endParaRPr lang="en-US" dirty="0"/>
          </a:p>
        </p:txBody>
      </p:sp>
    </p:spTree>
    <p:extLst>
      <p:ext uri="{BB962C8B-B14F-4D97-AF65-F5344CB8AC3E}">
        <p14:creationId xmlns:p14="http://schemas.microsoft.com/office/powerpoint/2010/main" val="3036074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19"/>
          <p:cNvCxnSpPr>
            <a:cxnSpLocks noChangeShapeType="1"/>
          </p:cNvCxnSpPr>
          <p:nvPr/>
        </p:nvCxnSpPr>
        <p:spPr bwMode="auto">
          <a:xfrm>
            <a:off x="341313" y="1273175"/>
            <a:ext cx="3124200" cy="0"/>
          </a:xfrm>
          <a:prstGeom prst="line">
            <a:avLst/>
          </a:prstGeom>
          <a:noFill/>
          <a:ln w="19050">
            <a:solidFill>
              <a:srgbClr val="C9920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6"/>
          <p:cNvCxnSpPr>
            <a:cxnSpLocks noChangeShapeType="1"/>
          </p:cNvCxnSpPr>
          <p:nvPr/>
        </p:nvCxnSpPr>
        <p:spPr bwMode="auto">
          <a:xfrm>
            <a:off x="341314" y="6402388"/>
            <a:ext cx="8461375" cy="0"/>
          </a:xfrm>
          <a:prstGeom prst="line">
            <a:avLst/>
          </a:prstGeom>
          <a:noFill/>
          <a:ln w="19050">
            <a:solidFill>
              <a:srgbClr val="C9920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a:xfrm>
            <a:off x="457201" y="273050"/>
            <a:ext cx="3008313" cy="824230"/>
          </a:xfrm>
        </p:spPr>
        <p:txBody>
          <a:bodyPr anchor="b">
            <a:noAutofit/>
          </a:bodyPr>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0"/>
          </p:nvPr>
        </p:nvSpPr>
        <p:spPr/>
        <p:txBody>
          <a:bodyPr/>
          <a:lstStyle>
            <a:lvl1pPr>
              <a:defRPr/>
            </a:lvl1pPr>
          </a:lstStyle>
          <a:p>
            <a:pPr>
              <a:defRPr/>
            </a:pPr>
            <a:fld id="{940A8BB7-D06D-3441-B592-417FD3003CC7}" type="slidenum">
              <a:rPr lang="en-US"/>
              <a:pPr>
                <a:defRPr/>
              </a:pPr>
              <a:t>‹#›</a:t>
            </a:fld>
            <a:endParaRPr lang="en-US"/>
          </a:p>
        </p:txBody>
      </p:sp>
    </p:spTree>
    <p:extLst>
      <p:ext uri="{BB962C8B-B14F-4D97-AF65-F5344CB8AC3E}">
        <p14:creationId xmlns:p14="http://schemas.microsoft.com/office/powerpoint/2010/main" val="4165365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19"/>
          <p:cNvCxnSpPr>
            <a:cxnSpLocks noChangeShapeType="1"/>
          </p:cNvCxnSpPr>
          <p:nvPr/>
        </p:nvCxnSpPr>
        <p:spPr bwMode="auto">
          <a:xfrm>
            <a:off x="1660526" y="4848225"/>
            <a:ext cx="5822950"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6"/>
          <p:cNvCxnSpPr>
            <a:cxnSpLocks noChangeShapeType="1"/>
          </p:cNvCxnSpPr>
          <p:nvPr/>
        </p:nvCxnSpPr>
        <p:spPr bwMode="auto">
          <a:xfrm>
            <a:off x="341314" y="6402388"/>
            <a:ext cx="8461375"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a:xfrm>
            <a:off x="1792288" y="4968240"/>
            <a:ext cx="5486400" cy="39909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475617" y="612775"/>
            <a:ext cx="8119744"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Verdana" panose="020B0604030504040204" pitchFamily="34" charset="0"/>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0"/>
          </p:nvPr>
        </p:nvSpPr>
        <p:spPr/>
        <p:txBody>
          <a:bodyPr/>
          <a:lstStyle>
            <a:lvl1pPr>
              <a:defRPr/>
            </a:lvl1pPr>
          </a:lstStyle>
          <a:p>
            <a:pPr>
              <a:defRPr/>
            </a:pPr>
            <a:fld id="{5184C00B-4A60-EC49-BFBD-207B19A3E28C}" type="slidenum">
              <a:rPr lang="en-US"/>
              <a:pPr>
                <a:defRPr/>
              </a:pPr>
              <a:t>‹#›</a:t>
            </a:fld>
            <a:endParaRPr lang="en-US"/>
          </a:p>
        </p:txBody>
      </p:sp>
    </p:spTree>
    <p:extLst>
      <p:ext uri="{BB962C8B-B14F-4D97-AF65-F5344CB8AC3E}">
        <p14:creationId xmlns:p14="http://schemas.microsoft.com/office/powerpoint/2010/main" val="174742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0851" y="274640"/>
            <a:ext cx="82423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0851" y="1670051"/>
            <a:ext cx="82423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652800" y="6416677"/>
            <a:ext cx="2133600" cy="365125"/>
          </a:xfrm>
          <a:prstGeom prst="rect">
            <a:avLst/>
          </a:prstGeom>
        </p:spPr>
        <p:txBody>
          <a:bodyPr vert="horz" lIns="91440" tIns="45720" rIns="91440" bIns="45720" rtlCol="0" anchor="ctr"/>
          <a:lstStyle>
            <a:lvl1pPr algn="r" eaLnBrk="0" hangingPunct="0">
              <a:defRPr sz="1000" smtClean="0">
                <a:solidFill>
                  <a:schemeClr val="tx2"/>
                </a:solidFill>
                <a:latin typeface="Verdana"/>
                <a:cs typeface="Verdana"/>
              </a:defRPr>
            </a:lvl1pPr>
          </a:lstStyle>
          <a:p>
            <a:pPr>
              <a:defRPr/>
            </a:pPr>
            <a:fld id="{DA277DDC-183A-5D44-BF74-2C5AB6622289}" type="slidenum">
              <a:rPr lang="en-US" smtClean="0"/>
              <a:pPr>
                <a:defRPr/>
              </a:pPr>
              <a:t>‹#›</a:t>
            </a:fld>
            <a:endParaRPr lang="en-US" dirty="0"/>
          </a:p>
        </p:txBody>
      </p:sp>
      <p:sp>
        <p:nvSpPr>
          <p:cNvPr id="5" name="TextBox 4">
            <a:extLst>
              <a:ext uri="{FF2B5EF4-FFF2-40B4-BE49-F238E27FC236}">
                <a16:creationId xmlns:a16="http://schemas.microsoft.com/office/drawing/2014/main" id="{33BFA633-34F1-43D8-A605-DFE6C2576412}"/>
              </a:ext>
            </a:extLst>
          </p:cNvPr>
          <p:cNvSpPr txBox="1"/>
          <p:nvPr userDrawn="1"/>
        </p:nvSpPr>
        <p:spPr>
          <a:xfrm>
            <a:off x="246505" y="6484605"/>
            <a:ext cx="1243724" cy="307777"/>
          </a:xfrm>
          <a:prstGeom prst="rect">
            <a:avLst/>
          </a:prstGeom>
          <a:noFill/>
        </p:spPr>
        <p:txBody>
          <a:bodyPr wrap="square" rtlCol="0">
            <a:spAutoFit/>
          </a:bodyPr>
          <a:lstStyle/>
          <a:p>
            <a:pPr defTabSz="457200" fontAlgn="auto">
              <a:spcBef>
                <a:spcPts val="0"/>
              </a:spcBef>
              <a:spcAft>
                <a:spcPts val="0"/>
              </a:spcAft>
              <a:defRPr/>
            </a:pPr>
            <a:r>
              <a:rPr lang="en-US" sz="1400" b="1" dirty="0">
                <a:solidFill>
                  <a:schemeClr val="tx1">
                    <a:lumMod val="75000"/>
                    <a:lumOff val="25000"/>
                  </a:schemeClr>
                </a:solidFill>
                <a:latin typeface="Calibri"/>
                <a:ea typeface="+mn-ea"/>
                <a:cs typeface="+mn-cs"/>
              </a:rPr>
              <a:t>NCES.ED.GOV</a:t>
            </a:r>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55"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hf hdr="0" dt="0"/>
  <p:txStyles>
    <p:titleStyle>
      <a:lvl1pPr algn="l" defTabSz="457200" rtl="0" eaLnBrk="1" fontAlgn="base" hangingPunct="1">
        <a:spcBef>
          <a:spcPct val="0"/>
        </a:spcBef>
        <a:spcAft>
          <a:spcPct val="0"/>
        </a:spcAft>
        <a:defRPr sz="3200" b="1" kern="1200">
          <a:solidFill>
            <a:schemeClr val="accent1"/>
          </a:solidFill>
          <a:latin typeface="Verdana"/>
          <a:ea typeface="ＭＳ Ｐゴシック" charset="0"/>
          <a:cs typeface="Verdana"/>
        </a:defRPr>
      </a:lvl1pPr>
      <a:lvl2pPr algn="l" defTabSz="457200" rtl="0" eaLnBrk="1" fontAlgn="base" hangingPunct="1">
        <a:spcBef>
          <a:spcPct val="0"/>
        </a:spcBef>
        <a:spcAft>
          <a:spcPct val="0"/>
        </a:spcAft>
        <a:defRPr sz="3200">
          <a:solidFill>
            <a:schemeClr val="tx2"/>
          </a:solidFill>
          <a:latin typeface="Open Sans Extrabold" charset="0"/>
          <a:ea typeface="ＭＳ Ｐゴシック" charset="0"/>
        </a:defRPr>
      </a:lvl2pPr>
      <a:lvl3pPr algn="l" defTabSz="457200" rtl="0" eaLnBrk="1" fontAlgn="base" hangingPunct="1">
        <a:spcBef>
          <a:spcPct val="0"/>
        </a:spcBef>
        <a:spcAft>
          <a:spcPct val="0"/>
        </a:spcAft>
        <a:defRPr sz="3200">
          <a:solidFill>
            <a:schemeClr val="tx2"/>
          </a:solidFill>
          <a:latin typeface="Open Sans Extrabold" charset="0"/>
          <a:ea typeface="ＭＳ Ｐゴシック" charset="0"/>
        </a:defRPr>
      </a:lvl3pPr>
      <a:lvl4pPr algn="l" defTabSz="457200" rtl="0" eaLnBrk="1" fontAlgn="base" hangingPunct="1">
        <a:spcBef>
          <a:spcPct val="0"/>
        </a:spcBef>
        <a:spcAft>
          <a:spcPct val="0"/>
        </a:spcAft>
        <a:defRPr sz="3200">
          <a:solidFill>
            <a:schemeClr val="tx2"/>
          </a:solidFill>
          <a:latin typeface="Open Sans Extrabold" charset="0"/>
          <a:ea typeface="ＭＳ Ｐゴシック" charset="0"/>
        </a:defRPr>
      </a:lvl4pPr>
      <a:lvl5pPr algn="l" defTabSz="457200" rtl="0" eaLnBrk="1" fontAlgn="base" hangingPunct="1">
        <a:spcBef>
          <a:spcPct val="0"/>
        </a:spcBef>
        <a:spcAft>
          <a:spcPct val="0"/>
        </a:spcAft>
        <a:defRPr sz="3200">
          <a:solidFill>
            <a:schemeClr val="tx2"/>
          </a:solidFill>
          <a:latin typeface="Open Sans Extrabold" charset="0"/>
          <a:ea typeface="ＭＳ Ｐゴシック" charset="0"/>
        </a:defRPr>
      </a:lvl5pPr>
      <a:lvl6pPr marL="457200" algn="l" defTabSz="457200" rtl="0" eaLnBrk="1" fontAlgn="base" hangingPunct="1">
        <a:spcBef>
          <a:spcPct val="0"/>
        </a:spcBef>
        <a:spcAft>
          <a:spcPct val="0"/>
        </a:spcAft>
        <a:defRPr sz="3200">
          <a:solidFill>
            <a:schemeClr val="tx2"/>
          </a:solidFill>
          <a:latin typeface="Open Sans Extrabold" charset="0"/>
          <a:ea typeface="ＭＳ Ｐゴシック" charset="0"/>
        </a:defRPr>
      </a:lvl6pPr>
      <a:lvl7pPr marL="914400" algn="l" defTabSz="457200" rtl="0" eaLnBrk="1" fontAlgn="base" hangingPunct="1">
        <a:spcBef>
          <a:spcPct val="0"/>
        </a:spcBef>
        <a:spcAft>
          <a:spcPct val="0"/>
        </a:spcAft>
        <a:defRPr sz="3200">
          <a:solidFill>
            <a:schemeClr val="tx2"/>
          </a:solidFill>
          <a:latin typeface="Open Sans Extrabold" charset="0"/>
          <a:ea typeface="ＭＳ Ｐゴシック" charset="0"/>
        </a:defRPr>
      </a:lvl7pPr>
      <a:lvl8pPr marL="1371600" algn="l" defTabSz="457200" rtl="0" eaLnBrk="1" fontAlgn="base" hangingPunct="1">
        <a:spcBef>
          <a:spcPct val="0"/>
        </a:spcBef>
        <a:spcAft>
          <a:spcPct val="0"/>
        </a:spcAft>
        <a:defRPr sz="3200">
          <a:solidFill>
            <a:schemeClr val="tx2"/>
          </a:solidFill>
          <a:latin typeface="Open Sans Extrabold" charset="0"/>
          <a:ea typeface="ＭＳ Ｐゴシック" charset="0"/>
        </a:defRPr>
      </a:lvl8pPr>
      <a:lvl9pPr marL="1828800" algn="l" defTabSz="457200" rtl="0" eaLnBrk="1" fontAlgn="base" hangingPunct="1">
        <a:spcBef>
          <a:spcPct val="0"/>
        </a:spcBef>
        <a:spcAft>
          <a:spcPct val="0"/>
        </a:spcAft>
        <a:defRPr sz="3200">
          <a:solidFill>
            <a:schemeClr val="tx2"/>
          </a:solidFill>
          <a:latin typeface="Open Sans Extrabold"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2400" kern="1200">
          <a:solidFill>
            <a:srgbClr val="4F4F4B"/>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457200" rtl="0" eaLnBrk="1" fontAlgn="base" hangingPunct="1">
        <a:spcBef>
          <a:spcPct val="20000"/>
        </a:spcBef>
        <a:spcAft>
          <a:spcPct val="0"/>
        </a:spcAft>
        <a:buFont typeface="Arial" charset="0"/>
        <a:buChar char="–"/>
        <a:defRPr sz="2000" kern="1200">
          <a:solidFill>
            <a:srgbClr val="4F4F4B"/>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1" fontAlgn="base" hangingPunct="1">
        <a:spcBef>
          <a:spcPct val="20000"/>
        </a:spcBef>
        <a:spcAft>
          <a:spcPct val="0"/>
        </a:spcAft>
        <a:buFont typeface="Arial" charset="0"/>
        <a:buChar char="•"/>
        <a:defRPr kern="1200">
          <a:solidFill>
            <a:srgbClr val="4F4F4B"/>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457200" rtl="0" eaLnBrk="1" fontAlgn="base" hangingPunct="1">
        <a:spcBef>
          <a:spcPct val="20000"/>
        </a:spcBef>
        <a:spcAft>
          <a:spcPct val="0"/>
        </a:spcAft>
        <a:buFont typeface="Arial" charset="0"/>
        <a:buChar char="–"/>
        <a:defRPr sz="1600" kern="1200">
          <a:solidFill>
            <a:srgbClr val="4F4F4B"/>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457200" rtl="0" eaLnBrk="1" fontAlgn="base" hangingPunct="1">
        <a:spcBef>
          <a:spcPct val="20000"/>
        </a:spcBef>
        <a:spcAft>
          <a:spcPct val="0"/>
        </a:spcAft>
        <a:buFont typeface="Arial" charset="0"/>
        <a:buChar char="»"/>
        <a:defRPr sz="1600" kern="1200">
          <a:solidFill>
            <a:srgbClr val="4F4F4B"/>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1315" y="1383958"/>
            <a:ext cx="6590825" cy="2009594"/>
          </a:xfrm>
        </p:spPr>
        <p:txBody>
          <a:bodyPr/>
          <a:lstStyle/>
          <a:p>
            <a:r>
              <a:rPr lang="en-US" dirty="0"/>
              <a:t>2019 Report on State Proficiency Standards</a:t>
            </a:r>
          </a:p>
        </p:txBody>
      </p:sp>
      <p:sp>
        <p:nvSpPr>
          <p:cNvPr id="3" name="Subtitle 2"/>
          <p:cNvSpPr>
            <a:spLocks noGrp="1"/>
          </p:cNvSpPr>
          <p:nvPr>
            <p:ph type="subTitle" idx="1"/>
          </p:nvPr>
        </p:nvSpPr>
        <p:spPr>
          <a:xfrm>
            <a:off x="341313" y="3609398"/>
            <a:ext cx="6134058" cy="860512"/>
          </a:xfrm>
        </p:spPr>
        <p:txBody>
          <a:bodyPr>
            <a:normAutofit fontScale="92500" lnSpcReduction="10000"/>
          </a:bodyPr>
          <a:lstStyle/>
          <a:p>
            <a:r>
              <a:rPr lang="en-US" dirty="0"/>
              <a:t>Mapping State Proficiency Standards Onto the NAEP Scales: Results From the 2019 NAEP Reading and Mathematics Assessments</a:t>
            </a:r>
          </a:p>
        </p:txBody>
      </p:sp>
      <p:sp>
        <p:nvSpPr>
          <p:cNvPr id="4" name="Text Placeholder 3"/>
          <p:cNvSpPr>
            <a:spLocks noGrp="1"/>
          </p:cNvSpPr>
          <p:nvPr>
            <p:ph type="body" sz="quarter" idx="11"/>
          </p:nvPr>
        </p:nvSpPr>
        <p:spPr>
          <a:xfrm>
            <a:off x="341313" y="4943551"/>
            <a:ext cx="5295558" cy="994604"/>
          </a:xfrm>
        </p:spPr>
        <p:txBody>
          <a:bodyPr>
            <a:normAutofit/>
          </a:bodyPr>
          <a:lstStyle/>
          <a:p>
            <a:endParaRPr lang="en-US" sz="1200" b="0" dirty="0"/>
          </a:p>
          <a:p>
            <a:endParaRPr lang="en-US" sz="1200" b="0" dirty="0"/>
          </a:p>
          <a:p>
            <a:endParaRPr lang="en-US" sz="1200" b="0" dirty="0"/>
          </a:p>
          <a:p>
            <a:r>
              <a:rPr lang="en-US" sz="1200" b="0" dirty="0"/>
              <a:t>Assessment Division</a:t>
            </a:r>
          </a:p>
        </p:txBody>
      </p:sp>
      <p:sp>
        <p:nvSpPr>
          <p:cNvPr id="5" name="Text Placeholder 4"/>
          <p:cNvSpPr>
            <a:spLocks noGrp="1"/>
          </p:cNvSpPr>
          <p:nvPr>
            <p:ph type="body" sz="quarter" idx="12"/>
          </p:nvPr>
        </p:nvSpPr>
        <p:spPr>
          <a:xfrm>
            <a:off x="341313" y="5827581"/>
            <a:ext cx="4045491" cy="326420"/>
          </a:xfrm>
        </p:spPr>
        <p:txBody>
          <a:bodyPr>
            <a:normAutofit/>
          </a:bodyPr>
          <a:lstStyle/>
          <a:p>
            <a:r>
              <a:rPr lang="en-US" sz="1200" dirty="0"/>
              <a:t>National Center for Education Statistics</a:t>
            </a:r>
          </a:p>
        </p:txBody>
      </p:sp>
      <p:sp>
        <p:nvSpPr>
          <p:cNvPr id="6" name="Text Placeholder 5"/>
          <p:cNvSpPr>
            <a:spLocks noGrp="1"/>
          </p:cNvSpPr>
          <p:nvPr>
            <p:ph type="body" sz="quarter" idx="13"/>
          </p:nvPr>
        </p:nvSpPr>
        <p:spPr>
          <a:xfrm>
            <a:off x="341315" y="6158074"/>
            <a:ext cx="1360165" cy="326420"/>
          </a:xfrm>
        </p:spPr>
        <p:txBody>
          <a:bodyPr>
            <a:normAutofit/>
          </a:bodyPr>
          <a:lstStyle/>
          <a:p>
            <a:r>
              <a:rPr lang="en-US" sz="1200" dirty="0"/>
              <a:t>June 2021</a:t>
            </a:r>
          </a:p>
        </p:txBody>
      </p:sp>
      <p:pic>
        <p:nvPicPr>
          <p:cNvPr id="8" name="Picture 7">
            <a:extLst>
              <a:ext uri="{FF2B5EF4-FFF2-40B4-BE49-F238E27FC236}">
                <a16:creationId xmlns:a16="http://schemas.microsoft.com/office/drawing/2014/main" id="{EBE68812-6664-480A-9EC1-937B1F574306}"/>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6151" y="51058"/>
            <a:ext cx="2114502" cy="499673"/>
          </a:xfrm>
          <a:prstGeom prst="rect">
            <a:avLst/>
          </a:prstGeom>
        </p:spPr>
      </p:pic>
    </p:spTree>
    <p:extLst>
      <p:ext uri="{BB962C8B-B14F-4D97-AF65-F5344CB8AC3E}">
        <p14:creationId xmlns:p14="http://schemas.microsoft.com/office/powerpoint/2010/main" val="1999451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97F7F-252C-4539-A37A-7942E02FCC65}"/>
              </a:ext>
            </a:extLst>
          </p:cNvPr>
          <p:cNvSpPr>
            <a:spLocks noGrp="1"/>
          </p:cNvSpPr>
          <p:nvPr>
            <p:ph type="title"/>
          </p:nvPr>
        </p:nvSpPr>
        <p:spPr/>
        <p:txBody>
          <a:bodyPr/>
          <a:lstStyle/>
          <a:p>
            <a:r>
              <a:rPr lang="en-US" dirty="0"/>
              <a:t>How to Read the Charts</a:t>
            </a:r>
          </a:p>
        </p:txBody>
      </p:sp>
      <p:sp>
        <p:nvSpPr>
          <p:cNvPr id="4" name="Slide Number Placeholder 3">
            <a:extLst>
              <a:ext uri="{FF2B5EF4-FFF2-40B4-BE49-F238E27FC236}">
                <a16:creationId xmlns:a16="http://schemas.microsoft.com/office/drawing/2014/main" id="{54F1BF02-9DF8-4805-A7D9-8E67138AB922}"/>
              </a:ext>
            </a:extLst>
          </p:cNvPr>
          <p:cNvSpPr>
            <a:spLocks noGrp="1"/>
          </p:cNvSpPr>
          <p:nvPr>
            <p:ph type="sldNum" sz="quarter" idx="10"/>
          </p:nvPr>
        </p:nvSpPr>
        <p:spPr>
          <a:xfrm>
            <a:off x="6652800" y="6521185"/>
            <a:ext cx="2133600" cy="365125"/>
          </a:xfrm>
        </p:spPr>
        <p:txBody>
          <a:bodyPr/>
          <a:lstStyle/>
          <a:p>
            <a:pPr>
              <a:defRPr/>
            </a:pPr>
            <a:fld id="{27FEE7C1-A4B9-C94F-936F-EF6B95034B71}" type="slidenum">
              <a:rPr lang="en-US" smtClean="0"/>
              <a:pPr>
                <a:defRPr/>
              </a:pPr>
              <a:t>10</a:t>
            </a:fld>
            <a:endParaRPr lang="en-US"/>
          </a:p>
        </p:txBody>
      </p:sp>
      <p:pic>
        <p:nvPicPr>
          <p:cNvPr id="18" name="Picture 17">
            <a:extLst>
              <a:ext uri="{FF2B5EF4-FFF2-40B4-BE49-F238E27FC236}">
                <a16:creationId xmlns:a16="http://schemas.microsoft.com/office/drawing/2014/main" id="{C783D0B5-CAEE-47B3-A6B7-B305CF6B34B1}"/>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49346" y="1514860"/>
            <a:ext cx="8437053" cy="4150418"/>
          </a:xfrm>
          <a:prstGeom prst="rect">
            <a:avLst/>
          </a:prstGeom>
        </p:spPr>
      </p:pic>
      <p:pic>
        <p:nvPicPr>
          <p:cNvPr id="19" name="Picture 18">
            <a:extLst>
              <a:ext uri="{FF2B5EF4-FFF2-40B4-BE49-F238E27FC236}">
                <a16:creationId xmlns:a16="http://schemas.microsoft.com/office/drawing/2014/main" id="{DC96B496-8065-41D2-BB85-1120C0C572D7}"/>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349346" y="1514860"/>
            <a:ext cx="8468084" cy="4165683"/>
          </a:xfrm>
          <a:prstGeom prst="rect">
            <a:avLst/>
          </a:prstGeom>
        </p:spPr>
      </p:pic>
      <p:pic>
        <p:nvPicPr>
          <p:cNvPr id="21" name="Picture 20">
            <a:extLst>
              <a:ext uri="{FF2B5EF4-FFF2-40B4-BE49-F238E27FC236}">
                <a16:creationId xmlns:a16="http://schemas.microsoft.com/office/drawing/2014/main" id="{DF11D040-A4A8-4D09-97FF-81FC88BBE695}"/>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242943" y="3416042"/>
            <a:ext cx="1565556" cy="1749065"/>
          </a:xfrm>
          <a:prstGeom prst="rect">
            <a:avLst/>
          </a:prstGeom>
        </p:spPr>
      </p:pic>
      <p:grpSp>
        <p:nvGrpSpPr>
          <p:cNvPr id="22" name="Group 21">
            <a:extLst>
              <a:ext uri="{FF2B5EF4-FFF2-40B4-BE49-F238E27FC236}">
                <a16:creationId xmlns:a16="http://schemas.microsoft.com/office/drawing/2014/main" id="{E746B400-73C6-479C-834B-688B749EE114}"/>
              </a:ext>
              <a:ext uri="{C183D7F6-B498-43B3-948B-1728B52AA6E4}">
                <adec:decorative xmlns:adec="http://schemas.microsoft.com/office/drawing/2017/decorative" val="1"/>
              </a:ext>
            </a:extLst>
          </p:cNvPr>
          <p:cNvGrpSpPr/>
          <p:nvPr/>
        </p:nvGrpSpPr>
        <p:grpSpPr>
          <a:xfrm>
            <a:off x="4618000" y="4104617"/>
            <a:ext cx="3067636" cy="338554"/>
            <a:chOff x="4909415" y="4001045"/>
            <a:chExt cx="3067636" cy="338554"/>
          </a:xfrm>
        </p:grpSpPr>
        <p:sp>
          <p:nvSpPr>
            <p:cNvPr id="24" name="TextBox 23">
              <a:extLst>
                <a:ext uri="{FF2B5EF4-FFF2-40B4-BE49-F238E27FC236}">
                  <a16:creationId xmlns:a16="http://schemas.microsoft.com/office/drawing/2014/main" id="{23A7941A-4A18-4D2B-BDFD-BBA240FB2A38}"/>
                </a:ext>
              </a:extLst>
            </p:cNvPr>
            <p:cNvSpPr txBox="1"/>
            <p:nvPr/>
          </p:nvSpPr>
          <p:spPr>
            <a:xfrm>
              <a:off x="4909415" y="4001045"/>
              <a:ext cx="2638697" cy="338554"/>
            </a:xfrm>
            <a:prstGeom prst="rect">
              <a:avLst/>
            </a:prstGeom>
            <a:noFill/>
          </p:spPr>
          <p:txBody>
            <a:bodyPr wrap="square" rtlCol="0">
              <a:spAutoFit/>
            </a:bodyPr>
            <a:lstStyle/>
            <a:p>
              <a:pPr algn="r"/>
              <a:r>
                <a:rPr lang="en-US" sz="1600" dirty="0">
                  <a:latin typeface="Verdana" panose="020B0604030504040204" pitchFamily="34" charset="0"/>
                  <a:ea typeface="Verdana" panose="020B0604030504040204" pitchFamily="34" charset="0"/>
                  <a:cs typeface="Verdana" panose="020B0604030504040204" pitchFamily="34" charset="0"/>
                </a:rPr>
                <a:t>NAEP equivalent score</a:t>
              </a:r>
            </a:p>
          </p:txBody>
        </p:sp>
        <p:cxnSp>
          <p:nvCxnSpPr>
            <p:cNvPr id="25" name="Straight Arrow Connector 24">
              <a:extLst>
                <a:ext uri="{FF2B5EF4-FFF2-40B4-BE49-F238E27FC236}">
                  <a16:creationId xmlns:a16="http://schemas.microsoft.com/office/drawing/2014/main" id="{05513844-0B14-48C1-BABC-7BAB5EDACC42}"/>
                </a:ext>
              </a:extLst>
            </p:cNvPr>
            <p:cNvCxnSpPr>
              <a:cxnSpLocks/>
            </p:cNvCxnSpPr>
            <p:nvPr/>
          </p:nvCxnSpPr>
          <p:spPr>
            <a:xfrm>
              <a:off x="7548112" y="4179031"/>
              <a:ext cx="428939" cy="0"/>
            </a:xfrm>
            <a:prstGeom prst="straightConnector1">
              <a:avLst/>
            </a:prstGeom>
            <a:ln>
              <a:solidFill>
                <a:schemeClr val="tx1">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cxnSp>
      </p:grpSp>
      <p:sp>
        <p:nvSpPr>
          <p:cNvPr id="28" name="Left Brace 27">
            <a:extLst>
              <a:ext uri="{FF2B5EF4-FFF2-40B4-BE49-F238E27FC236}">
                <a16:creationId xmlns:a16="http://schemas.microsoft.com/office/drawing/2014/main" id="{612AF0D8-763F-4935-B6C9-5643E0882B0C}"/>
              </a:ext>
              <a:ext uri="{C183D7F6-B498-43B3-948B-1728B52AA6E4}">
                <adec:decorative xmlns:adec="http://schemas.microsoft.com/office/drawing/2017/decorative" val="1"/>
              </a:ext>
            </a:extLst>
          </p:cNvPr>
          <p:cNvSpPr/>
          <p:nvPr/>
        </p:nvSpPr>
        <p:spPr>
          <a:xfrm>
            <a:off x="7091664" y="3699254"/>
            <a:ext cx="344076" cy="1173189"/>
          </a:xfrm>
          <a:prstGeom prst="leftBrace">
            <a:avLst/>
          </a:prstGeom>
          <a:noFill/>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AC86FCE9-0B43-491E-BC11-80E977BA9E0D}"/>
              </a:ext>
              <a:ext uri="{C183D7F6-B498-43B3-948B-1728B52AA6E4}">
                <adec:decorative xmlns:adec="http://schemas.microsoft.com/office/drawing/2017/decorative" val="1"/>
              </a:ext>
            </a:extLst>
          </p:cNvPr>
          <p:cNvGrpSpPr/>
          <p:nvPr/>
        </p:nvGrpSpPr>
        <p:grpSpPr>
          <a:xfrm>
            <a:off x="959617" y="2989842"/>
            <a:ext cx="7697064" cy="1200496"/>
            <a:chOff x="1189176" y="3034631"/>
            <a:chExt cx="7503975" cy="1444520"/>
          </a:xfrm>
        </p:grpSpPr>
        <p:cxnSp>
          <p:nvCxnSpPr>
            <p:cNvPr id="30" name="Connector: Elbow 29">
              <a:extLst>
                <a:ext uri="{FF2B5EF4-FFF2-40B4-BE49-F238E27FC236}">
                  <a16:creationId xmlns:a16="http://schemas.microsoft.com/office/drawing/2014/main" id="{38F93AA2-1767-4D2C-B39D-F7513EBD69E4}"/>
                </a:ext>
              </a:extLst>
            </p:cNvPr>
            <p:cNvCxnSpPr/>
            <p:nvPr/>
          </p:nvCxnSpPr>
          <p:spPr>
            <a:xfrm rot="10800000" flipV="1">
              <a:off x="1189176" y="3034631"/>
              <a:ext cx="7503975" cy="1269242"/>
            </a:xfrm>
            <a:prstGeom prst="bentConnector3">
              <a:avLst>
                <a:gd name="adj1" fmla="val -1435"/>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A4F09450-018E-4FBA-B5C2-F8F16F7C0FE9}"/>
                </a:ext>
              </a:extLst>
            </p:cNvPr>
            <p:cNvSpPr txBox="1"/>
            <p:nvPr/>
          </p:nvSpPr>
          <p:spPr>
            <a:xfrm>
              <a:off x="7458832" y="4109819"/>
              <a:ext cx="929739" cy="369332"/>
            </a:xfrm>
            <a:prstGeom prst="rect">
              <a:avLst/>
            </a:prstGeom>
            <a:solidFill>
              <a:schemeClr val="bg1"/>
            </a:solidFill>
          </p:spPr>
          <p:txBody>
            <a:bodyPr wrap="square" rtlCol="0">
              <a:spAutoFit/>
            </a:bodyPr>
            <a:lstStyle/>
            <a:p>
              <a:pPr algn="ctr"/>
              <a:r>
                <a:rPr lang="en-US" sz="1800" dirty="0">
                  <a:latin typeface="Verdana" panose="020B0604030504040204" pitchFamily="34" charset="0"/>
                  <a:ea typeface="Verdana" panose="020B0604030504040204" pitchFamily="34" charset="0"/>
                  <a:cs typeface="Verdana" panose="020B0604030504040204" pitchFamily="34" charset="0"/>
                </a:rPr>
                <a:t>Range</a:t>
              </a:r>
            </a:p>
          </p:txBody>
        </p:sp>
      </p:grpSp>
      <p:pic>
        <p:nvPicPr>
          <p:cNvPr id="20" name="Picture 19" descr="This figure shows the National Assessment of Educational Progress (NAEP) equivalent scores for grade 4 reading standards by state, from the NAEP basic level to the NAEP proficient level.">
            <a:extLst>
              <a:ext uri="{FF2B5EF4-FFF2-40B4-BE49-F238E27FC236}">
                <a16:creationId xmlns:a16="http://schemas.microsoft.com/office/drawing/2014/main" id="{3EB3F173-0D38-426A-B0AB-65FB95737125}"/>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p:blipFill>
        <p:spPr>
          <a:xfrm>
            <a:off x="349346" y="1514860"/>
            <a:ext cx="8464421" cy="4163881"/>
          </a:xfrm>
          <a:prstGeom prst="rect">
            <a:avLst/>
          </a:prstGeom>
        </p:spPr>
      </p:pic>
    </p:spTree>
    <p:extLst>
      <p:ext uri="{BB962C8B-B14F-4D97-AF65-F5344CB8AC3E}">
        <p14:creationId xmlns:p14="http://schemas.microsoft.com/office/powerpoint/2010/main" val="361206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2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1000"/>
                                        <p:tgtEl>
                                          <p:spTgt spid="18"/>
                                        </p:tgtEl>
                                      </p:cBhvr>
                                    </p:animEffect>
                                  </p:childTnLst>
                                </p:cTn>
                              </p:par>
                            </p:childTnLst>
                          </p:cTn>
                        </p:par>
                        <p:par>
                          <p:cTn id="25" fill="hold">
                            <p:stCondLst>
                              <p:cond delay="1000"/>
                            </p:stCondLst>
                            <p:childTnLst>
                              <p:par>
                                <p:cTn id="26" presetID="16" presetClass="entr" presetSubtype="21"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arn(inVertical)">
                                      <p:cBhvr>
                                        <p:cTn id="28" dur="10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20"/>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4843" y="2134234"/>
            <a:ext cx="3496962" cy="2660188"/>
          </a:xfrm>
        </p:spPr>
        <p:txBody>
          <a:bodyPr/>
          <a:lstStyle/>
          <a:p>
            <a:r>
              <a:rPr lang="en-US" b="1"/>
              <a:t>2019</a:t>
            </a:r>
            <a:br>
              <a:rPr lang="en-US" b="1"/>
            </a:br>
            <a:r>
              <a:rPr lang="en-US" b="1"/>
              <a:t>Mapping Results</a:t>
            </a:r>
            <a:endParaRPr lang="en-US" b="1" dirty="0"/>
          </a:p>
        </p:txBody>
      </p:sp>
      <p:pic>
        <p:nvPicPr>
          <p:cNvPr id="2" name="Picture 1" descr="This is the cover of the 2020 report from the National Center for Education Statistics (NCES) that compares reading and mathematics proficiency standards at grades 4 and 8.">
            <a:extLst>
              <a:ext uri="{FF2B5EF4-FFF2-40B4-BE49-F238E27FC236}">
                <a16:creationId xmlns:a16="http://schemas.microsoft.com/office/drawing/2014/main" id="{B0DC5FC1-BA03-4A7C-8F3D-5055624E4E5C}"/>
              </a:ext>
            </a:extLst>
          </p:cNvPr>
          <p:cNvPicPr>
            <a:picLocks noChangeAspect="1"/>
          </p:cNvPicPr>
          <p:nvPr/>
        </p:nvPicPr>
        <p:blipFill>
          <a:blip r:embed="rId3"/>
          <a:stretch>
            <a:fillRect/>
          </a:stretch>
        </p:blipFill>
        <p:spPr>
          <a:xfrm>
            <a:off x="4572000" y="1203959"/>
            <a:ext cx="3439104" cy="4450082"/>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4294967295"/>
          </p:nvPr>
        </p:nvSpPr>
        <p:spPr>
          <a:xfrm>
            <a:off x="7010400" y="6416677"/>
            <a:ext cx="2133600" cy="365125"/>
          </a:xfrm>
        </p:spPr>
        <p:txBody>
          <a:bodyPr/>
          <a:lstStyle/>
          <a:p>
            <a:fld id="{CA9A487E-5ABB-4F02-BC59-388B70AF52B3}" type="slidenum">
              <a:rPr lang="en-US" smtClean="0"/>
              <a:pPr/>
              <a:t>11</a:t>
            </a:fld>
            <a:endParaRPr lang="en-US" dirty="0"/>
          </a:p>
        </p:txBody>
      </p:sp>
    </p:spTree>
    <p:extLst>
      <p:ext uri="{BB962C8B-B14F-4D97-AF65-F5344CB8AC3E}">
        <p14:creationId xmlns:p14="http://schemas.microsoft.com/office/powerpoint/2010/main" val="1191248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Year for 2019</a:t>
            </a:r>
          </a:p>
        </p:txBody>
      </p:sp>
      <p:sp>
        <p:nvSpPr>
          <p:cNvPr id="6" name="TextBox 5">
            <a:extLst>
              <a:ext uri="{FF2B5EF4-FFF2-40B4-BE49-F238E27FC236}">
                <a16:creationId xmlns:a16="http://schemas.microsoft.com/office/drawing/2014/main" id="{35DACC30-51EC-43D2-928B-4572E52CC29B}"/>
              </a:ext>
            </a:extLst>
          </p:cNvPr>
          <p:cNvSpPr txBox="1"/>
          <p:nvPr/>
        </p:nvSpPr>
        <p:spPr>
          <a:xfrm>
            <a:off x="450848" y="1490008"/>
            <a:ext cx="8545399" cy="1107996"/>
          </a:xfrm>
          <a:prstGeom prst="rect">
            <a:avLst/>
          </a:prstGeom>
          <a:noFill/>
        </p:spPr>
        <p:txBody>
          <a:bodyPr wrap="square" rtlCol="0">
            <a:spAutoFit/>
          </a:bodyPr>
          <a:lstStyle/>
          <a:p>
            <a:pPr>
              <a:spcAft>
                <a:spcPts val="1200"/>
              </a:spcAft>
            </a:pPr>
            <a:r>
              <a:rPr lang="en-US" sz="2200" dirty="0">
                <a:latin typeface="Verdana" panose="020B0604030504040204" pitchFamily="34" charset="0"/>
                <a:ea typeface="Verdana" panose="020B0604030504040204" pitchFamily="34" charset="0"/>
                <a:cs typeface="Verdana" panose="020B0604030504040204" pitchFamily="34" charset="0"/>
              </a:rPr>
              <a:t>The 2019 results are compared with 2009 results to show longer-term trends and with 2017 results to show more immediate changes.</a:t>
            </a:r>
          </a:p>
        </p:txBody>
      </p:sp>
      <p:grpSp>
        <p:nvGrpSpPr>
          <p:cNvPr id="38" name="Group 37">
            <a:extLst>
              <a:ext uri="{FF2B5EF4-FFF2-40B4-BE49-F238E27FC236}">
                <a16:creationId xmlns:a16="http://schemas.microsoft.com/office/drawing/2014/main" id="{BAD7EFE0-3191-4D70-B39F-C6D22BADF892}"/>
              </a:ext>
              <a:ext uri="{C183D7F6-B498-43B3-948B-1728B52AA6E4}">
                <adec:decorative xmlns:adec="http://schemas.microsoft.com/office/drawing/2017/decorative" val="1"/>
              </a:ext>
            </a:extLst>
          </p:cNvPr>
          <p:cNvGrpSpPr/>
          <p:nvPr/>
        </p:nvGrpSpPr>
        <p:grpSpPr>
          <a:xfrm>
            <a:off x="212171" y="3824278"/>
            <a:ext cx="760123" cy="444843"/>
            <a:chOff x="616751" y="4448433"/>
            <a:chExt cx="760123" cy="444843"/>
          </a:xfrm>
        </p:grpSpPr>
        <p:sp>
          <p:nvSpPr>
            <p:cNvPr id="3" name="Rectangle: Rounded Corners 2">
              <a:extLst>
                <a:ext uri="{FF2B5EF4-FFF2-40B4-BE49-F238E27FC236}">
                  <a16:creationId xmlns:a16="http://schemas.microsoft.com/office/drawing/2014/main" id="{E2488F15-63F0-405C-843C-ACC584CE462B}"/>
                </a:ext>
              </a:extLst>
            </p:cNvPr>
            <p:cNvSpPr/>
            <p:nvPr/>
          </p:nvSpPr>
          <p:spPr>
            <a:xfrm>
              <a:off x="644433" y="4448433"/>
              <a:ext cx="723047" cy="444843"/>
            </a:xfrm>
            <a:prstGeom prst="roundRect">
              <a:avLst/>
            </a:prstGeom>
            <a:noFill/>
            <a:ln w="38100">
              <a:solidFill>
                <a:srgbClr val="252C6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descr="2003">
              <a:extLst>
                <a:ext uri="{FF2B5EF4-FFF2-40B4-BE49-F238E27FC236}">
                  <a16:creationId xmlns:a16="http://schemas.microsoft.com/office/drawing/2014/main" id="{779A7C58-FA81-489F-991E-85A7262A5F0A}"/>
                </a:ext>
              </a:extLst>
            </p:cNvPr>
            <p:cNvSpPr txBox="1"/>
            <p:nvPr/>
          </p:nvSpPr>
          <p:spPr>
            <a:xfrm>
              <a:off x="616751" y="4501579"/>
              <a:ext cx="760123" cy="323165"/>
            </a:xfrm>
            <a:prstGeom prst="rect">
              <a:avLst/>
            </a:prstGeom>
            <a:noFill/>
          </p:spPr>
          <p:txBody>
            <a:bodyPr wrap="square" rtlCol="0">
              <a:spAutoFit/>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2003</a:t>
              </a:r>
            </a:p>
          </p:txBody>
        </p:sp>
      </p:grpSp>
      <p:cxnSp>
        <p:nvCxnSpPr>
          <p:cNvPr id="15" name="Straight Connector 14">
            <a:extLst>
              <a:ext uri="{FF2B5EF4-FFF2-40B4-BE49-F238E27FC236}">
                <a16:creationId xmlns:a16="http://schemas.microsoft.com/office/drawing/2014/main" id="{A27D3DBE-7A0D-4C67-8621-CF64875EA291}"/>
              </a:ext>
              <a:ext uri="{C183D7F6-B498-43B3-948B-1728B52AA6E4}">
                <adec:decorative xmlns:adec="http://schemas.microsoft.com/office/drawing/2017/decorative" val="1"/>
              </a:ext>
            </a:extLst>
          </p:cNvPr>
          <p:cNvCxnSpPr>
            <a:cxnSpLocks/>
          </p:cNvCxnSpPr>
          <p:nvPr/>
        </p:nvCxnSpPr>
        <p:spPr>
          <a:xfrm>
            <a:off x="979376" y="4042579"/>
            <a:ext cx="24704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39" name="Group 38">
            <a:extLst>
              <a:ext uri="{FF2B5EF4-FFF2-40B4-BE49-F238E27FC236}">
                <a16:creationId xmlns:a16="http://schemas.microsoft.com/office/drawing/2014/main" id="{8CA1ADB2-5D68-488D-89A6-8BDD93F692E6}"/>
              </a:ext>
              <a:ext uri="{C183D7F6-B498-43B3-948B-1728B52AA6E4}">
                <adec:decorative xmlns:adec="http://schemas.microsoft.com/office/drawing/2017/decorative" val="1"/>
              </a:ext>
            </a:extLst>
          </p:cNvPr>
          <p:cNvGrpSpPr/>
          <p:nvPr/>
        </p:nvGrpSpPr>
        <p:grpSpPr>
          <a:xfrm>
            <a:off x="1220321" y="3824277"/>
            <a:ext cx="760123" cy="444843"/>
            <a:chOff x="1624901" y="4448432"/>
            <a:chExt cx="760123" cy="444843"/>
          </a:xfrm>
        </p:grpSpPr>
        <p:sp>
          <p:nvSpPr>
            <p:cNvPr id="8" name="Rectangle: Rounded Corners 7">
              <a:extLst>
                <a:ext uri="{FF2B5EF4-FFF2-40B4-BE49-F238E27FC236}">
                  <a16:creationId xmlns:a16="http://schemas.microsoft.com/office/drawing/2014/main" id="{05498A5E-D5F6-45F6-BE2F-D68DD80814B9}"/>
                </a:ext>
              </a:extLst>
            </p:cNvPr>
            <p:cNvSpPr/>
            <p:nvPr/>
          </p:nvSpPr>
          <p:spPr>
            <a:xfrm>
              <a:off x="1630996" y="4448432"/>
              <a:ext cx="723047" cy="444843"/>
            </a:xfrm>
            <a:prstGeom prst="roundRect">
              <a:avLst/>
            </a:prstGeom>
            <a:noFill/>
            <a:ln w="38100">
              <a:solidFill>
                <a:srgbClr val="252C6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descr="2005">
              <a:extLst>
                <a:ext uri="{FF2B5EF4-FFF2-40B4-BE49-F238E27FC236}">
                  <a16:creationId xmlns:a16="http://schemas.microsoft.com/office/drawing/2014/main" id="{FC803DA4-0C6A-4D6C-A22D-32FB5F553F14}"/>
                </a:ext>
              </a:extLst>
            </p:cNvPr>
            <p:cNvSpPr txBox="1"/>
            <p:nvPr/>
          </p:nvSpPr>
          <p:spPr>
            <a:xfrm>
              <a:off x="1624901" y="4509270"/>
              <a:ext cx="760123" cy="323165"/>
            </a:xfrm>
            <a:prstGeom prst="rect">
              <a:avLst/>
            </a:prstGeom>
            <a:noFill/>
          </p:spPr>
          <p:txBody>
            <a:bodyPr wrap="square" rtlCol="0">
              <a:spAutoFit/>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2005</a:t>
              </a:r>
            </a:p>
          </p:txBody>
        </p:sp>
      </p:grpSp>
      <p:cxnSp>
        <p:nvCxnSpPr>
          <p:cNvPr id="18" name="Straight Connector 17">
            <a:extLst>
              <a:ext uri="{FF2B5EF4-FFF2-40B4-BE49-F238E27FC236}">
                <a16:creationId xmlns:a16="http://schemas.microsoft.com/office/drawing/2014/main" id="{C785F6FF-84D8-4A4B-8A2F-37BCBA4EAC7E}"/>
              </a:ext>
              <a:ext uri="{C183D7F6-B498-43B3-948B-1728B52AA6E4}">
                <adec:decorative xmlns:adec="http://schemas.microsoft.com/office/drawing/2017/decorative" val="1"/>
              </a:ext>
            </a:extLst>
          </p:cNvPr>
          <p:cNvCxnSpPr>
            <a:cxnSpLocks/>
          </p:cNvCxnSpPr>
          <p:nvPr/>
        </p:nvCxnSpPr>
        <p:spPr>
          <a:xfrm>
            <a:off x="1949463" y="4042579"/>
            <a:ext cx="24704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40" name="Group 39">
            <a:extLst>
              <a:ext uri="{FF2B5EF4-FFF2-40B4-BE49-F238E27FC236}">
                <a16:creationId xmlns:a16="http://schemas.microsoft.com/office/drawing/2014/main" id="{36AFF734-8159-4910-BDCC-D5ECD0291C3B}"/>
              </a:ext>
              <a:ext uri="{C183D7F6-B498-43B3-948B-1728B52AA6E4}">
                <adec:decorative xmlns:adec="http://schemas.microsoft.com/office/drawing/2017/decorative" val="1"/>
              </a:ext>
            </a:extLst>
          </p:cNvPr>
          <p:cNvGrpSpPr/>
          <p:nvPr/>
        </p:nvGrpSpPr>
        <p:grpSpPr>
          <a:xfrm>
            <a:off x="2209405" y="3824279"/>
            <a:ext cx="760123" cy="444843"/>
            <a:chOff x="2613985" y="4448434"/>
            <a:chExt cx="760123" cy="444843"/>
          </a:xfrm>
        </p:grpSpPr>
        <p:sp>
          <p:nvSpPr>
            <p:cNvPr id="9" name="Rectangle: Rounded Corners 8">
              <a:extLst>
                <a:ext uri="{FF2B5EF4-FFF2-40B4-BE49-F238E27FC236}">
                  <a16:creationId xmlns:a16="http://schemas.microsoft.com/office/drawing/2014/main" id="{05849736-D169-4958-9A45-228FB2E89229}"/>
                </a:ext>
              </a:extLst>
            </p:cNvPr>
            <p:cNvSpPr/>
            <p:nvPr/>
          </p:nvSpPr>
          <p:spPr>
            <a:xfrm>
              <a:off x="2617559" y="4448434"/>
              <a:ext cx="723047" cy="444843"/>
            </a:xfrm>
            <a:prstGeom prst="roundRect">
              <a:avLst/>
            </a:prstGeom>
            <a:noFill/>
            <a:ln w="38100">
              <a:solidFill>
                <a:srgbClr val="252C6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descr="2007">
              <a:extLst>
                <a:ext uri="{FF2B5EF4-FFF2-40B4-BE49-F238E27FC236}">
                  <a16:creationId xmlns:a16="http://schemas.microsoft.com/office/drawing/2014/main" id="{FAAFA2A0-45C1-48C9-B052-9FB0E14FCE52}"/>
                </a:ext>
              </a:extLst>
            </p:cNvPr>
            <p:cNvSpPr txBox="1"/>
            <p:nvPr/>
          </p:nvSpPr>
          <p:spPr>
            <a:xfrm>
              <a:off x="2613985" y="4501578"/>
              <a:ext cx="760123" cy="323165"/>
            </a:xfrm>
            <a:prstGeom prst="rect">
              <a:avLst/>
            </a:prstGeom>
            <a:noFill/>
          </p:spPr>
          <p:txBody>
            <a:bodyPr wrap="square" rtlCol="0">
              <a:spAutoFit/>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2007</a:t>
              </a:r>
            </a:p>
          </p:txBody>
        </p:sp>
      </p:grpSp>
      <p:cxnSp>
        <p:nvCxnSpPr>
          <p:cNvPr id="19" name="Straight Connector 18">
            <a:extLst>
              <a:ext uri="{FF2B5EF4-FFF2-40B4-BE49-F238E27FC236}">
                <a16:creationId xmlns:a16="http://schemas.microsoft.com/office/drawing/2014/main" id="{9328DA8E-2D38-4441-9236-646D5067AE1C}"/>
              </a:ext>
              <a:ext uri="{C183D7F6-B498-43B3-948B-1728B52AA6E4}">
                <adec:decorative xmlns:adec="http://schemas.microsoft.com/office/drawing/2017/decorative" val="1"/>
              </a:ext>
            </a:extLst>
          </p:cNvPr>
          <p:cNvCxnSpPr>
            <a:cxnSpLocks/>
            <a:stCxn id="9" idx="3"/>
          </p:cNvCxnSpPr>
          <p:nvPr/>
        </p:nvCxnSpPr>
        <p:spPr>
          <a:xfrm flipV="1">
            <a:off x="2936026" y="4042579"/>
            <a:ext cx="281805" cy="4122"/>
          </a:xfrm>
          <a:prstGeom prst="line">
            <a:avLst/>
          </a:prstGeom>
        </p:spPr>
        <p:style>
          <a:lnRef idx="2">
            <a:schemeClr val="accent1"/>
          </a:lnRef>
          <a:fillRef idx="0">
            <a:schemeClr val="accent1"/>
          </a:fillRef>
          <a:effectRef idx="1">
            <a:schemeClr val="accent1"/>
          </a:effectRef>
          <a:fontRef idx="minor">
            <a:schemeClr val="tx1"/>
          </a:fontRef>
        </p:style>
      </p:cxnSp>
      <p:grpSp>
        <p:nvGrpSpPr>
          <p:cNvPr id="41" name="Group 40">
            <a:extLst>
              <a:ext uri="{FF2B5EF4-FFF2-40B4-BE49-F238E27FC236}">
                <a16:creationId xmlns:a16="http://schemas.microsoft.com/office/drawing/2014/main" id="{85BBA777-B44B-4621-9E5A-E835D9DBA36F}"/>
              </a:ext>
              <a:ext uri="{C183D7F6-B498-43B3-948B-1728B52AA6E4}">
                <adec:decorative xmlns:adec="http://schemas.microsoft.com/office/drawing/2017/decorative" val="1"/>
              </a:ext>
            </a:extLst>
          </p:cNvPr>
          <p:cNvGrpSpPr/>
          <p:nvPr/>
        </p:nvGrpSpPr>
        <p:grpSpPr>
          <a:xfrm>
            <a:off x="3202063" y="3820159"/>
            <a:ext cx="760123" cy="444843"/>
            <a:chOff x="3606643" y="4444314"/>
            <a:chExt cx="760123" cy="444843"/>
          </a:xfrm>
        </p:grpSpPr>
        <p:sp>
          <p:nvSpPr>
            <p:cNvPr id="10" name="Rectangle: Rounded Corners 9">
              <a:extLst>
                <a:ext uri="{FF2B5EF4-FFF2-40B4-BE49-F238E27FC236}">
                  <a16:creationId xmlns:a16="http://schemas.microsoft.com/office/drawing/2014/main" id="{953E9593-FAA2-43AD-87CE-DEB3C189D9F0}"/>
                </a:ext>
              </a:extLst>
            </p:cNvPr>
            <p:cNvSpPr/>
            <p:nvPr/>
          </p:nvSpPr>
          <p:spPr>
            <a:xfrm>
              <a:off x="3622411" y="4444314"/>
              <a:ext cx="723047" cy="444843"/>
            </a:xfrm>
            <a:prstGeom prst="roundRect">
              <a:avLst/>
            </a:prstGeom>
            <a:solidFill>
              <a:schemeClr val="accent2"/>
            </a:solidFill>
            <a:ln w="38100">
              <a:solidFill>
                <a:srgbClr val="252C6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descr="2009">
              <a:extLst>
                <a:ext uri="{FF2B5EF4-FFF2-40B4-BE49-F238E27FC236}">
                  <a16:creationId xmlns:a16="http://schemas.microsoft.com/office/drawing/2014/main" id="{F6A7A1E4-5398-4D89-9C6E-C4E09D2D1BAE}"/>
                </a:ext>
              </a:extLst>
            </p:cNvPr>
            <p:cNvSpPr txBox="1"/>
            <p:nvPr/>
          </p:nvSpPr>
          <p:spPr>
            <a:xfrm>
              <a:off x="3606643" y="4505151"/>
              <a:ext cx="760123" cy="323165"/>
            </a:xfrm>
            <a:prstGeom prst="rect">
              <a:avLst/>
            </a:prstGeom>
            <a:noFill/>
          </p:spPr>
          <p:txBody>
            <a:bodyPr wrap="square" rtlCol="0">
              <a:spAutoFit/>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2009</a:t>
              </a:r>
            </a:p>
          </p:txBody>
        </p:sp>
      </p:grpSp>
      <p:cxnSp>
        <p:nvCxnSpPr>
          <p:cNvPr id="20" name="Straight Connector 19">
            <a:extLst>
              <a:ext uri="{FF2B5EF4-FFF2-40B4-BE49-F238E27FC236}">
                <a16:creationId xmlns:a16="http://schemas.microsoft.com/office/drawing/2014/main" id="{5D7CD164-DE07-4EDA-814B-DD7A347D215F}"/>
              </a:ext>
              <a:ext uri="{C183D7F6-B498-43B3-948B-1728B52AA6E4}">
                <adec:decorative xmlns:adec="http://schemas.microsoft.com/office/drawing/2017/decorative" val="1"/>
              </a:ext>
            </a:extLst>
          </p:cNvPr>
          <p:cNvCxnSpPr>
            <a:cxnSpLocks/>
          </p:cNvCxnSpPr>
          <p:nvPr/>
        </p:nvCxnSpPr>
        <p:spPr>
          <a:xfrm>
            <a:off x="3940878" y="4042579"/>
            <a:ext cx="24704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42" name="Group 41">
            <a:extLst>
              <a:ext uri="{FF2B5EF4-FFF2-40B4-BE49-F238E27FC236}">
                <a16:creationId xmlns:a16="http://schemas.microsoft.com/office/drawing/2014/main" id="{73C73DF6-FE61-4A91-842F-4D017DD658FD}"/>
              </a:ext>
              <a:ext uri="{C183D7F6-B498-43B3-948B-1728B52AA6E4}">
                <adec:decorative xmlns:adec="http://schemas.microsoft.com/office/drawing/2017/decorative" val="1"/>
              </a:ext>
            </a:extLst>
          </p:cNvPr>
          <p:cNvGrpSpPr/>
          <p:nvPr/>
        </p:nvGrpSpPr>
        <p:grpSpPr>
          <a:xfrm>
            <a:off x="4194721" y="3824278"/>
            <a:ext cx="760123" cy="444843"/>
            <a:chOff x="4599301" y="4448433"/>
            <a:chExt cx="760123" cy="444843"/>
          </a:xfrm>
        </p:grpSpPr>
        <p:sp>
          <p:nvSpPr>
            <p:cNvPr id="11" name="Rectangle: Rounded Corners 10">
              <a:extLst>
                <a:ext uri="{FF2B5EF4-FFF2-40B4-BE49-F238E27FC236}">
                  <a16:creationId xmlns:a16="http://schemas.microsoft.com/office/drawing/2014/main" id="{826E8059-8E6D-4481-A38A-526B00126288}"/>
                </a:ext>
              </a:extLst>
            </p:cNvPr>
            <p:cNvSpPr/>
            <p:nvPr/>
          </p:nvSpPr>
          <p:spPr>
            <a:xfrm>
              <a:off x="4615066" y="4448433"/>
              <a:ext cx="723047" cy="444843"/>
            </a:xfrm>
            <a:prstGeom prst="roundRect">
              <a:avLst/>
            </a:prstGeom>
            <a:noFill/>
            <a:ln w="38100">
              <a:solidFill>
                <a:srgbClr val="252C6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descr="2011">
              <a:extLst>
                <a:ext uri="{FF2B5EF4-FFF2-40B4-BE49-F238E27FC236}">
                  <a16:creationId xmlns:a16="http://schemas.microsoft.com/office/drawing/2014/main" id="{B0FBA1D7-BD12-427A-BF74-8F565E710F12}"/>
                </a:ext>
              </a:extLst>
            </p:cNvPr>
            <p:cNvSpPr txBox="1"/>
            <p:nvPr/>
          </p:nvSpPr>
          <p:spPr>
            <a:xfrm>
              <a:off x="4599301" y="4509814"/>
              <a:ext cx="760123" cy="323165"/>
            </a:xfrm>
            <a:prstGeom prst="rect">
              <a:avLst/>
            </a:prstGeom>
            <a:noFill/>
          </p:spPr>
          <p:txBody>
            <a:bodyPr wrap="square" rtlCol="0">
              <a:spAutoFit/>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2011</a:t>
              </a:r>
            </a:p>
          </p:txBody>
        </p:sp>
      </p:grpSp>
      <p:cxnSp>
        <p:nvCxnSpPr>
          <p:cNvPr id="21" name="Straight Connector 20">
            <a:extLst>
              <a:ext uri="{FF2B5EF4-FFF2-40B4-BE49-F238E27FC236}">
                <a16:creationId xmlns:a16="http://schemas.microsoft.com/office/drawing/2014/main" id="{74F106C0-9095-4FA1-9F93-3C787C26A01B}"/>
              </a:ext>
              <a:ext uri="{C183D7F6-B498-43B3-948B-1728B52AA6E4}">
                <adec:decorative xmlns:adec="http://schemas.microsoft.com/office/drawing/2017/decorative" val="1"/>
              </a:ext>
            </a:extLst>
          </p:cNvPr>
          <p:cNvCxnSpPr>
            <a:cxnSpLocks/>
          </p:cNvCxnSpPr>
          <p:nvPr/>
        </p:nvCxnSpPr>
        <p:spPr>
          <a:xfrm>
            <a:off x="4933533" y="4042579"/>
            <a:ext cx="269614"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43" name="Group 42">
            <a:extLst>
              <a:ext uri="{FF2B5EF4-FFF2-40B4-BE49-F238E27FC236}">
                <a16:creationId xmlns:a16="http://schemas.microsoft.com/office/drawing/2014/main" id="{7D04619C-10AE-4200-BAD3-7D302EBC9228}"/>
              </a:ext>
              <a:ext uri="{C183D7F6-B498-43B3-948B-1728B52AA6E4}">
                <adec:decorative xmlns:adec="http://schemas.microsoft.com/office/drawing/2017/decorative" val="1"/>
              </a:ext>
            </a:extLst>
          </p:cNvPr>
          <p:cNvGrpSpPr/>
          <p:nvPr/>
        </p:nvGrpSpPr>
        <p:grpSpPr>
          <a:xfrm>
            <a:off x="5181591" y="3824278"/>
            <a:ext cx="760123" cy="444843"/>
            <a:chOff x="5586171" y="4448433"/>
            <a:chExt cx="760123" cy="444843"/>
          </a:xfrm>
        </p:grpSpPr>
        <p:sp>
          <p:nvSpPr>
            <p:cNvPr id="12" name="Rectangle: Rounded Corners 11">
              <a:extLst>
                <a:ext uri="{FF2B5EF4-FFF2-40B4-BE49-F238E27FC236}">
                  <a16:creationId xmlns:a16="http://schemas.microsoft.com/office/drawing/2014/main" id="{C070F9F4-5AAE-44F7-BB64-258073EE0843}"/>
                </a:ext>
              </a:extLst>
            </p:cNvPr>
            <p:cNvSpPr/>
            <p:nvPr/>
          </p:nvSpPr>
          <p:spPr>
            <a:xfrm>
              <a:off x="5607727" y="4448433"/>
              <a:ext cx="723047" cy="444843"/>
            </a:xfrm>
            <a:prstGeom prst="roundRect">
              <a:avLst/>
            </a:prstGeom>
            <a:noFill/>
            <a:ln w="38100">
              <a:solidFill>
                <a:srgbClr val="252C6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descr="2013">
              <a:extLst>
                <a:ext uri="{FF2B5EF4-FFF2-40B4-BE49-F238E27FC236}">
                  <a16:creationId xmlns:a16="http://schemas.microsoft.com/office/drawing/2014/main" id="{DBBAE94E-8611-4AB2-84CE-654177AE8A6C}"/>
                </a:ext>
              </a:extLst>
            </p:cNvPr>
            <p:cNvSpPr txBox="1"/>
            <p:nvPr/>
          </p:nvSpPr>
          <p:spPr>
            <a:xfrm>
              <a:off x="5586171" y="4500631"/>
              <a:ext cx="760123" cy="323165"/>
            </a:xfrm>
            <a:prstGeom prst="rect">
              <a:avLst/>
            </a:prstGeom>
            <a:noFill/>
          </p:spPr>
          <p:txBody>
            <a:bodyPr wrap="square" rtlCol="0">
              <a:spAutoFit/>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2013</a:t>
              </a:r>
            </a:p>
          </p:txBody>
        </p:sp>
      </p:grpSp>
      <p:cxnSp>
        <p:nvCxnSpPr>
          <p:cNvPr id="22" name="Straight Connector 21">
            <a:extLst>
              <a:ext uri="{FF2B5EF4-FFF2-40B4-BE49-F238E27FC236}">
                <a16:creationId xmlns:a16="http://schemas.microsoft.com/office/drawing/2014/main" id="{55EDF103-893E-4994-9A3F-A52EC163202E}"/>
              </a:ext>
              <a:ext uri="{C183D7F6-B498-43B3-948B-1728B52AA6E4}">
                <adec:decorative xmlns:adec="http://schemas.microsoft.com/office/drawing/2017/decorative" val="1"/>
              </a:ext>
            </a:extLst>
          </p:cNvPr>
          <p:cNvCxnSpPr>
            <a:cxnSpLocks/>
          </p:cNvCxnSpPr>
          <p:nvPr/>
        </p:nvCxnSpPr>
        <p:spPr>
          <a:xfrm>
            <a:off x="5926194" y="4042579"/>
            <a:ext cx="269614"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44" name="Group 43">
            <a:extLst>
              <a:ext uri="{FF2B5EF4-FFF2-40B4-BE49-F238E27FC236}">
                <a16:creationId xmlns:a16="http://schemas.microsoft.com/office/drawing/2014/main" id="{FA9C93F1-D286-45D0-93B7-B99C8B47F096}"/>
              </a:ext>
              <a:ext uri="{C183D7F6-B498-43B3-948B-1728B52AA6E4}">
                <adec:decorative xmlns:adec="http://schemas.microsoft.com/office/drawing/2017/decorative" val="1"/>
              </a:ext>
            </a:extLst>
          </p:cNvPr>
          <p:cNvGrpSpPr/>
          <p:nvPr/>
        </p:nvGrpSpPr>
        <p:grpSpPr>
          <a:xfrm>
            <a:off x="6165756" y="3820158"/>
            <a:ext cx="760123" cy="444843"/>
            <a:chOff x="6570336" y="4444313"/>
            <a:chExt cx="760123" cy="444843"/>
          </a:xfrm>
        </p:grpSpPr>
        <p:sp>
          <p:nvSpPr>
            <p:cNvPr id="13" name="Rectangle: Rounded Corners 12">
              <a:extLst>
                <a:ext uri="{FF2B5EF4-FFF2-40B4-BE49-F238E27FC236}">
                  <a16:creationId xmlns:a16="http://schemas.microsoft.com/office/drawing/2014/main" id="{D09D94F9-DA8A-4F19-B7EC-BDE708246C9A}"/>
                </a:ext>
              </a:extLst>
            </p:cNvPr>
            <p:cNvSpPr/>
            <p:nvPr/>
          </p:nvSpPr>
          <p:spPr>
            <a:xfrm>
              <a:off x="6600388" y="4444313"/>
              <a:ext cx="723047" cy="444843"/>
            </a:xfrm>
            <a:prstGeom prst="roundRect">
              <a:avLst/>
            </a:prstGeom>
            <a:noFill/>
            <a:ln w="38100">
              <a:solidFill>
                <a:srgbClr val="252C6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descr="2015">
              <a:extLst>
                <a:ext uri="{FF2B5EF4-FFF2-40B4-BE49-F238E27FC236}">
                  <a16:creationId xmlns:a16="http://schemas.microsoft.com/office/drawing/2014/main" id="{0274E6BE-D2A4-48DD-AC82-D7EDF5D63CA9}"/>
                </a:ext>
              </a:extLst>
            </p:cNvPr>
            <p:cNvSpPr txBox="1"/>
            <p:nvPr/>
          </p:nvSpPr>
          <p:spPr>
            <a:xfrm>
              <a:off x="6570336" y="4500630"/>
              <a:ext cx="760123" cy="323165"/>
            </a:xfrm>
            <a:prstGeom prst="rect">
              <a:avLst/>
            </a:prstGeom>
            <a:noFill/>
          </p:spPr>
          <p:txBody>
            <a:bodyPr wrap="square" rtlCol="0">
              <a:spAutoFit/>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2015</a:t>
              </a:r>
            </a:p>
          </p:txBody>
        </p:sp>
      </p:grpSp>
      <p:cxnSp>
        <p:nvCxnSpPr>
          <p:cNvPr id="23" name="Straight Connector 22">
            <a:extLst>
              <a:ext uri="{FF2B5EF4-FFF2-40B4-BE49-F238E27FC236}">
                <a16:creationId xmlns:a16="http://schemas.microsoft.com/office/drawing/2014/main" id="{6C03D7C6-F282-46E8-8C3E-EB5934F11D16}"/>
              </a:ext>
              <a:ext uri="{C183D7F6-B498-43B3-948B-1728B52AA6E4}">
                <adec:decorative xmlns:adec="http://schemas.microsoft.com/office/drawing/2017/decorative" val="1"/>
              </a:ext>
            </a:extLst>
          </p:cNvPr>
          <p:cNvCxnSpPr>
            <a:cxnSpLocks/>
          </p:cNvCxnSpPr>
          <p:nvPr/>
        </p:nvCxnSpPr>
        <p:spPr>
          <a:xfrm>
            <a:off x="6918855" y="4042579"/>
            <a:ext cx="24704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45" name="Group 44">
            <a:extLst>
              <a:ext uri="{FF2B5EF4-FFF2-40B4-BE49-F238E27FC236}">
                <a16:creationId xmlns:a16="http://schemas.microsoft.com/office/drawing/2014/main" id="{AE99292F-24A6-4884-BDF6-741D64DA0FC1}"/>
              </a:ext>
              <a:ext uri="{C183D7F6-B498-43B3-948B-1728B52AA6E4}">
                <adec:decorative xmlns:adec="http://schemas.microsoft.com/office/drawing/2017/decorative" val="1"/>
              </a:ext>
            </a:extLst>
          </p:cNvPr>
          <p:cNvGrpSpPr/>
          <p:nvPr/>
        </p:nvGrpSpPr>
        <p:grpSpPr>
          <a:xfrm>
            <a:off x="7176673" y="3820159"/>
            <a:ext cx="760123" cy="444843"/>
            <a:chOff x="7581253" y="4444314"/>
            <a:chExt cx="760123" cy="444843"/>
          </a:xfrm>
        </p:grpSpPr>
        <p:sp>
          <p:nvSpPr>
            <p:cNvPr id="14" name="Rectangle: Rounded Corners 13">
              <a:extLst>
                <a:ext uri="{FF2B5EF4-FFF2-40B4-BE49-F238E27FC236}">
                  <a16:creationId xmlns:a16="http://schemas.microsoft.com/office/drawing/2014/main" id="{E560ADD8-F4F7-490B-92E4-5BB4A8ADD6E1}"/>
                </a:ext>
              </a:extLst>
            </p:cNvPr>
            <p:cNvSpPr/>
            <p:nvPr/>
          </p:nvSpPr>
          <p:spPr>
            <a:xfrm>
              <a:off x="7586951" y="4444314"/>
              <a:ext cx="723047" cy="444843"/>
            </a:xfrm>
            <a:prstGeom prst="roundRect">
              <a:avLst/>
            </a:prstGeom>
            <a:solidFill>
              <a:schemeClr val="accent2"/>
            </a:solidFill>
            <a:ln w="38100">
              <a:solidFill>
                <a:srgbClr val="252C6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descr="2017">
              <a:extLst>
                <a:ext uri="{FF2B5EF4-FFF2-40B4-BE49-F238E27FC236}">
                  <a16:creationId xmlns:a16="http://schemas.microsoft.com/office/drawing/2014/main" id="{7C9303C2-461C-4B79-8321-CA9B679FC624}"/>
                </a:ext>
              </a:extLst>
            </p:cNvPr>
            <p:cNvSpPr txBox="1"/>
            <p:nvPr/>
          </p:nvSpPr>
          <p:spPr>
            <a:xfrm>
              <a:off x="7581253" y="4500629"/>
              <a:ext cx="760123" cy="323165"/>
            </a:xfrm>
            <a:prstGeom prst="rect">
              <a:avLst/>
            </a:prstGeom>
            <a:noFill/>
          </p:spPr>
          <p:txBody>
            <a:bodyPr wrap="square" rtlCol="0">
              <a:spAutoFit/>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2017</a:t>
              </a:r>
            </a:p>
          </p:txBody>
        </p:sp>
      </p:grpSp>
      <p:cxnSp>
        <p:nvCxnSpPr>
          <p:cNvPr id="48" name="Straight Connector 47">
            <a:extLst>
              <a:ext uri="{FF2B5EF4-FFF2-40B4-BE49-F238E27FC236}">
                <a16:creationId xmlns:a16="http://schemas.microsoft.com/office/drawing/2014/main" id="{49706CCE-33CA-4C8D-9610-A60DF3673A58}"/>
              </a:ext>
              <a:ext uri="{C183D7F6-B498-43B3-948B-1728B52AA6E4}">
                <adec:decorative xmlns:adec="http://schemas.microsoft.com/office/drawing/2017/decorative" val="1"/>
              </a:ext>
            </a:extLst>
          </p:cNvPr>
          <p:cNvCxnSpPr>
            <a:cxnSpLocks/>
          </p:cNvCxnSpPr>
          <p:nvPr/>
        </p:nvCxnSpPr>
        <p:spPr>
          <a:xfrm>
            <a:off x="7911116" y="4028872"/>
            <a:ext cx="24704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56" name="Group 55">
            <a:extLst>
              <a:ext uri="{FF2B5EF4-FFF2-40B4-BE49-F238E27FC236}">
                <a16:creationId xmlns:a16="http://schemas.microsoft.com/office/drawing/2014/main" id="{675EB4A1-242F-4A48-8690-C7D9CA2E07CE}"/>
              </a:ext>
              <a:ext uri="{C183D7F6-B498-43B3-948B-1728B52AA6E4}">
                <adec:decorative xmlns:adec="http://schemas.microsoft.com/office/drawing/2017/decorative" val="1"/>
              </a:ext>
            </a:extLst>
          </p:cNvPr>
          <p:cNvGrpSpPr/>
          <p:nvPr/>
        </p:nvGrpSpPr>
        <p:grpSpPr>
          <a:xfrm>
            <a:off x="8168934" y="3806452"/>
            <a:ext cx="760123" cy="444843"/>
            <a:chOff x="7581253" y="4444314"/>
            <a:chExt cx="760123" cy="444843"/>
          </a:xfrm>
        </p:grpSpPr>
        <p:sp>
          <p:nvSpPr>
            <p:cNvPr id="57" name="Rectangle: Rounded Corners 56">
              <a:extLst>
                <a:ext uri="{FF2B5EF4-FFF2-40B4-BE49-F238E27FC236}">
                  <a16:creationId xmlns:a16="http://schemas.microsoft.com/office/drawing/2014/main" id="{340E6FD1-318D-4FCC-9963-E0C8E789BDCB}"/>
                </a:ext>
              </a:extLst>
            </p:cNvPr>
            <p:cNvSpPr/>
            <p:nvPr/>
          </p:nvSpPr>
          <p:spPr>
            <a:xfrm>
              <a:off x="7586951" y="4444314"/>
              <a:ext cx="723047" cy="444843"/>
            </a:xfrm>
            <a:prstGeom prst="roundRect">
              <a:avLst/>
            </a:prstGeom>
            <a:noFill/>
            <a:ln w="38100">
              <a:solidFill>
                <a:srgbClr val="252C6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descr="2019">
              <a:extLst>
                <a:ext uri="{FF2B5EF4-FFF2-40B4-BE49-F238E27FC236}">
                  <a16:creationId xmlns:a16="http://schemas.microsoft.com/office/drawing/2014/main" id="{1B7B0D64-64A5-4F83-B5A3-01F2A12D4CE1}"/>
                </a:ext>
              </a:extLst>
            </p:cNvPr>
            <p:cNvSpPr txBox="1"/>
            <p:nvPr/>
          </p:nvSpPr>
          <p:spPr>
            <a:xfrm>
              <a:off x="7581253" y="4500629"/>
              <a:ext cx="760123" cy="323165"/>
            </a:xfrm>
            <a:prstGeom prst="rect">
              <a:avLst/>
            </a:prstGeom>
            <a:noFill/>
          </p:spPr>
          <p:txBody>
            <a:bodyPr wrap="square" rtlCol="0">
              <a:spAutoFit/>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2019</a:t>
              </a:r>
            </a:p>
          </p:txBody>
        </p:sp>
      </p:grpSp>
      <p:grpSp>
        <p:nvGrpSpPr>
          <p:cNvPr id="16" name="Group 15">
            <a:extLst>
              <a:ext uri="{FF2B5EF4-FFF2-40B4-BE49-F238E27FC236}">
                <a16:creationId xmlns:a16="http://schemas.microsoft.com/office/drawing/2014/main" id="{72E70BD2-A138-4C32-91B8-8C6BE04A59B9}"/>
              </a:ext>
              <a:ext uri="{C183D7F6-B498-43B3-948B-1728B52AA6E4}">
                <adec:decorative xmlns:adec="http://schemas.microsoft.com/office/drawing/2017/decorative" val="1"/>
              </a:ext>
            </a:extLst>
          </p:cNvPr>
          <p:cNvGrpSpPr/>
          <p:nvPr/>
        </p:nvGrpSpPr>
        <p:grpSpPr>
          <a:xfrm>
            <a:off x="3932853" y="2909461"/>
            <a:ext cx="1278294" cy="603360"/>
            <a:chOff x="3932853" y="2909461"/>
            <a:chExt cx="1278294" cy="603360"/>
          </a:xfrm>
        </p:grpSpPr>
        <p:sp>
          <p:nvSpPr>
            <p:cNvPr id="4" name="Rectangle: Rounded Corners 3">
              <a:extLst>
                <a:ext uri="{FF2B5EF4-FFF2-40B4-BE49-F238E27FC236}">
                  <a16:creationId xmlns:a16="http://schemas.microsoft.com/office/drawing/2014/main" id="{152CB222-1802-4967-9A63-CAB968209434}"/>
                </a:ext>
              </a:extLst>
            </p:cNvPr>
            <p:cNvSpPr/>
            <p:nvPr/>
          </p:nvSpPr>
          <p:spPr>
            <a:xfrm>
              <a:off x="3932853" y="2909461"/>
              <a:ext cx="1278294" cy="603360"/>
            </a:xfrm>
            <a:prstGeom prst="roundRect">
              <a:avLst/>
            </a:prstGeom>
            <a:noFill/>
            <a:ln w="38100">
              <a:solidFill>
                <a:srgbClr val="252C6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descr="2019">
              <a:extLst>
                <a:ext uri="{FF2B5EF4-FFF2-40B4-BE49-F238E27FC236}">
                  <a16:creationId xmlns:a16="http://schemas.microsoft.com/office/drawing/2014/main" id="{96E35200-3367-4FD8-BE06-8BC791740173}"/>
                </a:ext>
              </a:extLst>
            </p:cNvPr>
            <p:cNvSpPr txBox="1"/>
            <p:nvPr/>
          </p:nvSpPr>
          <p:spPr>
            <a:xfrm>
              <a:off x="4066378" y="2992707"/>
              <a:ext cx="1011243" cy="461665"/>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2019</a:t>
              </a:r>
            </a:p>
          </p:txBody>
        </p:sp>
      </p:grpSp>
      <p:cxnSp>
        <p:nvCxnSpPr>
          <p:cNvPr id="47" name="Straight Arrow Connector 46">
            <a:extLst>
              <a:ext uri="{FF2B5EF4-FFF2-40B4-BE49-F238E27FC236}">
                <a16:creationId xmlns:a16="http://schemas.microsoft.com/office/drawing/2014/main" id="{4DD8B948-0BA8-44CC-9B9E-4688D0CA773E}"/>
              </a:ext>
              <a:ext uri="{C183D7F6-B498-43B3-948B-1728B52AA6E4}">
                <adec:decorative xmlns:adec="http://schemas.microsoft.com/office/drawing/2017/decorative" val="1"/>
              </a:ext>
            </a:extLst>
          </p:cNvPr>
          <p:cNvCxnSpPr>
            <a:cxnSpLocks/>
          </p:cNvCxnSpPr>
          <p:nvPr/>
        </p:nvCxnSpPr>
        <p:spPr>
          <a:xfrm flipH="1">
            <a:off x="3392968" y="3800909"/>
            <a:ext cx="738293" cy="788254"/>
          </a:xfrm>
          <a:prstGeom prst="straightConnector1">
            <a:avLst/>
          </a:prstGeom>
          <a:ln w="5715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nvGrpSpPr>
          <p:cNvPr id="49" name="Group 48">
            <a:extLst>
              <a:ext uri="{FF2B5EF4-FFF2-40B4-BE49-F238E27FC236}">
                <a16:creationId xmlns:a16="http://schemas.microsoft.com/office/drawing/2014/main" id="{444E8D55-977C-4D0C-904A-CA643EDC8D3F}"/>
              </a:ext>
              <a:ext uri="{C183D7F6-B498-43B3-948B-1728B52AA6E4}">
                <adec:decorative xmlns:adec="http://schemas.microsoft.com/office/drawing/2017/decorative" val="1"/>
              </a:ext>
            </a:extLst>
          </p:cNvPr>
          <p:cNvGrpSpPr/>
          <p:nvPr/>
        </p:nvGrpSpPr>
        <p:grpSpPr>
          <a:xfrm>
            <a:off x="2371799" y="4821708"/>
            <a:ext cx="1278294" cy="603360"/>
            <a:chOff x="3932853" y="2909461"/>
            <a:chExt cx="1278294" cy="603360"/>
          </a:xfrm>
          <a:solidFill>
            <a:schemeClr val="accent2"/>
          </a:solidFill>
        </p:grpSpPr>
        <p:sp>
          <p:nvSpPr>
            <p:cNvPr id="50" name="Rectangle: Rounded Corners 49" descr="2009">
              <a:extLst>
                <a:ext uri="{FF2B5EF4-FFF2-40B4-BE49-F238E27FC236}">
                  <a16:creationId xmlns:a16="http://schemas.microsoft.com/office/drawing/2014/main" id="{4DD29F94-6C62-45B9-9389-02DE030D4C68}"/>
                </a:ext>
              </a:extLst>
            </p:cNvPr>
            <p:cNvSpPr/>
            <p:nvPr/>
          </p:nvSpPr>
          <p:spPr>
            <a:xfrm>
              <a:off x="3932853" y="2909461"/>
              <a:ext cx="1278294" cy="603360"/>
            </a:xfrm>
            <a:prstGeom prst="roundRect">
              <a:avLst/>
            </a:prstGeom>
            <a:grpFill/>
            <a:ln w="38100">
              <a:solidFill>
                <a:srgbClr val="252C6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9A76DFEE-707C-4FAA-B114-B2902EF10EA1}"/>
                </a:ext>
              </a:extLst>
            </p:cNvPr>
            <p:cNvSpPr txBox="1"/>
            <p:nvPr/>
          </p:nvSpPr>
          <p:spPr>
            <a:xfrm>
              <a:off x="4066378" y="2992707"/>
              <a:ext cx="1011243" cy="461665"/>
            </a:xfrm>
            <a:prstGeom prst="rect">
              <a:avLst/>
            </a:prstGeom>
            <a:grpFill/>
          </p:spPr>
          <p:txBody>
            <a:bodyPr wrap="squar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2009</a:t>
              </a:r>
            </a:p>
          </p:txBody>
        </p:sp>
      </p:grpSp>
      <p:cxnSp>
        <p:nvCxnSpPr>
          <p:cNvPr id="51" name="Straight Arrow Connector 50">
            <a:extLst>
              <a:ext uri="{FF2B5EF4-FFF2-40B4-BE49-F238E27FC236}">
                <a16:creationId xmlns:a16="http://schemas.microsoft.com/office/drawing/2014/main" id="{195BFBC4-86A2-4F5C-B02B-2212711F70B9}"/>
              </a:ext>
              <a:ext uri="{C183D7F6-B498-43B3-948B-1728B52AA6E4}">
                <adec:decorative xmlns:adec="http://schemas.microsoft.com/office/drawing/2017/decorative" val="1"/>
              </a:ext>
            </a:extLst>
          </p:cNvPr>
          <p:cNvCxnSpPr>
            <a:cxnSpLocks/>
          </p:cNvCxnSpPr>
          <p:nvPr/>
        </p:nvCxnSpPr>
        <p:spPr>
          <a:xfrm>
            <a:off x="5142504" y="3815152"/>
            <a:ext cx="746625" cy="778674"/>
          </a:xfrm>
          <a:prstGeom prst="straightConnector1">
            <a:avLst/>
          </a:prstGeom>
          <a:ln w="5715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nvGrpSpPr>
          <p:cNvPr id="53" name="Group 52">
            <a:extLst>
              <a:ext uri="{FF2B5EF4-FFF2-40B4-BE49-F238E27FC236}">
                <a16:creationId xmlns:a16="http://schemas.microsoft.com/office/drawing/2014/main" id="{25B90B86-A058-4981-9809-249C52614B23}"/>
              </a:ext>
              <a:ext uri="{C183D7F6-B498-43B3-948B-1728B52AA6E4}">
                <adec:decorative xmlns:adec="http://schemas.microsoft.com/office/drawing/2017/decorative" val="1"/>
              </a:ext>
            </a:extLst>
          </p:cNvPr>
          <p:cNvGrpSpPr/>
          <p:nvPr/>
        </p:nvGrpSpPr>
        <p:grpSpPr>
          <a:xfrm>
            <a:off x="5613853" y="4827592"/>
            <a:ext cx="1278294" cy="603360"/>
            <a:chOff x="3932853" y="2909461"/>
            <a:chExt cx="1278294" cy="603360"/>
          </a:xfrm>
          <a:solidFill>
            <a:schemeClr val="accent2"/>
          </a:solidFill>
        </p:grpSpPr>
        <p:sp>
          <p:nvSpPr>
            <p:cNvPr id="54" name="Rectangle: Rounded Corners 53">
              <a:extLst>
                <a:ext uri="{FF2B5EF4-FFF2-40B4-BE49-F238E27FC236}">
                  <a16:creationId xmlns:a16="http://schemas.microsoft.com/office/drawing/2014/main" id="{EEF8F3DB-D9C8-4D3B-9252-E8AFF0ACE0E8}"/>
                </a:ext>
              </a:extLst>
            </p:cNvPr>
            <p:cNvSpPr/>
            <p:nvPr/>
          </p:nvSpPr>
          <p:spPr>
            <a:xfrm>
              <a:off x="3932853" y="2909461"/>
              <a:ext cx="1278294" cy="603360"/>
            </a:xfrm>
            <a:prstGeom prst="roundRect">
              <a:avLst/>
            </a:prstGeom>
            <a:grpFill/>
            <a:ln w="38100">
              <a:solidFill>
                <a:srgbClr val="252C6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94A540-AB7D-4A0C-9E0A-A8285973DFD6}"/>
                </a:ext>
              </a:extLst>
            </p:cNvPr>
            <p:cNvSpPr txBox="1"/>
            <p:nvPr/>
          </p:nvSpPr>
          <p:spPr>
            <a:xfrm>
              <a:off x="4066378" y="2992707"/>
              <a:ext cx="1011243" cy="461665"/>
            </a:xfrm>
            <a:prstGeom prst="rect">
              <a:avLst/>
            </a:prstGeom>
            <a:grpFill/>
          </p:spPr>
          <p:txBody>
            <a:bodyPr wrap="squar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2017</a:t>
              </a:r>
            </a:p>
          </p:txBody>
        </p:sp>
      </p:grpSp>
      <p:sp>
        <p:nvSpPr>
          <p:cNvPr id="5" name="Slide Number Placeholder 4">
            <a:extLst>
              <a:ext uri="{C183D7F6-B498-43B3-948B-1728B52AA6E4}">
                <adec:decorative xmlns:adec="http://schemas.microsoft.com/office/drawing/2017/decorative" val="0"/>
              </a:ext>
            </a:extLst>
          </p:cNvPr>
          <p:cNvSpPr>
            <a:spLocks noGrp="1"/>
          </p:cNvSpPr>
          <p:nvPr>
            <p:ph type="sldNum" sz="quarter" idx="10"/>
          </p:nvPr>
        </p:nvSpPr>
        <p:spPr/>
        <p:txBody>
          <a:bodyPr/>
          <a:lstStyle/>
          <a:p>
            <a:pPr>
              <a:defRPr/>
            </a:pPr>
            <a:fld id="{EDA54E3C-9C65-AD49-9CB5-70D02F3FF658}" type="slidenum">
              <a:rPr lang="en-US" smtClean="0"/>
              <a:pPr>
                <a:defRPr/>
              </a:pPr>
              <a:t>12</a:t>
            </a:fld>
            <a:endParaRPr lang="en-US" dirty="0"/>
          </a:p>
        </p:txBody>
      </p:sp>
    </p:spTree>
    <p:extLst>
      <p:ext uri="{BB962C8B-B14F-4D97-AF65-F5344CB8AC3E}">
        <p14:creationId xmlns:p14="http://schemas.microsoft.com/office/powerpoint/2010/main" val="274920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1000"/>
                                        <p:tgtEl>
                                          <p:spTgt spid="15"/>
                                        </p:tgtEl>
                                      </p:cBhvr>
                                    </p:animEffect>
                                  </p:childTnLst>
                                </p:cTn>
                              </p:par>
                              <p:par>
                                <p:cTn id="11" presetID="22" presetClass="entr" presetSubtype="8"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1000"/>
                                        <p:tgtEl>
                                          <p:spTgt spid="39"/>
                                        </p:tgtEl>
                                      </p:cBhvr>
                                    </p:animEffect>
                                  </p:childTnLst>
                                </p:cTn>
                              </p:par>
                              <p:par>
                                <p:cTn id="14" presetID="22" presetClass="entr" presetSubtype="8"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1000"/>
                                        <p:tgtEl>
                                          <p:spTgt spid="18"/>
                                        </p:tgtEl>
                                      </p:cBhvr>
                                    </p:animEffect>
                                  </p:childTnLst>
                                </p:cTn>
                              </p:par>
                              <p:par>
                                <p:cTn id="17" presetID="22" presetClass="entr" presetSubtype="8"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1000"/>
                                        <p:tgtEl>
                                          <p:spTgt spid="40"/>
                                        </p:tgtEl>
                                      </p:cBhvr>
                                    </p:animEffect>
                                  </p:childTnLst>
                                </p:cTn>
                              </p:par>
                              <p:par>
                                <p:cTn id="20" presetID="22" presetClass="entr" presetSubtype="8"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1000"/>
                                        <p:tgtEl>
                                          <p:spTgt spid="19"/>
                                        </p:tgtEl>
                                      </p:cBhvr>
                                    </p:animEffect>
                                  </p:childTnLst>
                                </p:cTn>
                              </p:par>
                              <p:par>
                                <p:cTn id="23" presetID="22" presetClass="entr" presetSubtype="8"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left)">
                                      <p:cBhvr>
                                        <p:cTn id="25" dur="1000"/>
                                        <p:tgtEl>
                                          <p:spTgt spid="41"/>
                                        </p:tgtEl>
                                      </p:cBhvr>
                                    </p:animEffect>
                                  </p:childTnLst>
                                </p:cTn>
                              </p:par>
                              <p:par>
                                <p:cTn id="26" presetID="22" presetClass="entr" presetSubtype="8"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1000"/>
                                        <p:tgtEl>
                                          <p:spTgt spid="20"/>
                                        </p:tgtEl>
                                      </p:cBhvr>
                                    </p:animEffect>
                                  </p:childTnLst>
                                </p:cTn>
                              </p:par>
                              <p:par>
                                <p:cTn id="29" presetID="22" presetClass="entr" presetSubtype="8"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left)">
                                      <p:cBhvr>
                                        <p:cTn id="31" dur="1000"/>
                                        <p:tgtEl>
                                          <p:spTgt spid="42"/>
                                        </p:tgtEl>
                                      </p:cBhvr>
                                    </p:animEffect>
                                  </p:childTnLst>
                                </p:cTn>
                              </p:par>
                              <p:par>
                                <p:cTn id="32" presetID="22" presetClass="entr" presetSubtype="8"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1000"/>
                                        <p:tgtEl>
                                          <p:spTgt spid="21"/>
                                        </p:tgtEl>
                                      </p:cBhvr>
                                    </p:animEffect>
                                  </p:childTnLst>
                                </p:cTn>
                              </p:par>
                              <p:par>
                                <p:cTn id="35" presetID="22" presetClass="entr" presetSubtype="8"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left)">
                                      <p:cBhvr>
                                        <p:cTn id="37" dur="1000"/>
                                        <p:tgtEl>
                                          <p:spTgt spid="43"/>
                                        </p:tgtEl>
                                      </p:cBhvr>
                                    </p:animEffect>
                                  </p:childTnLst>
                                </p:cTn>
                              </p:par>
                              <p:par>
                                <p:cTn id="38" presetID="22" presetClass="entr" presetSubtype="8"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1000"/>
                                        <p:tgtEl>
                                          <p:spTgt spid="22"/>
                                        </p:tgtEl>
                                      </p:cBhvr>
                                    </p:animEffect>
                                  </p:childTnLst>
                                </p:cTn>
                              </p:par>
                              <p:par>
                                <p:cTn id="41" presetID="22" presetClass="entr" presetSubtype="8"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left)">
                                      <p:cBhvr>
                                        <p:cTn id="43" dur="1000"/>
                                        <p:tgtEl>
                                          <p:spTgt spid="44"/>
                                        </p:tgtEl>
                                      </p:cBhvr>
                                    </p:animEffect>
                                  </p:childTnLst>
                                </p:cTn>
                              </p:par>
                              <p:par>
                                <p:cTn id="44" presetID="22" presetClass="entr" presetSubtype="8"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1000"/>
                                        <p:tgtEl>
                                          <p:spTgt spid="23"/>
                                        </p:tgtEl>
                                      </p:cBhvr>
                                    </p:animEffect>
                                  </p:childTnLst>
                                </p:cTn>
                              </p:par>
                              <p:par>
                                <p:cTn id="47" presetID="22" presetClass="entr" presetSubtype="8"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wipe(left)">
                                      <p:cBhvr>
                                        <p:cTn id="49" dur="1000"/>
                                        <p:tgtEl>
                                          <p:spTgt spid="45"/>
                                        </p:tgtEl>
                                      </p:cBhvr>
                                    </p:animEffect>
                                  </p:childTnLst>
                                </p:cTn>
                              </p:par>
                              <p:par>
                                <p:cTn id="50" presetID="22" presetClass="entr" presetSubtype="8" fill="hold"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1000"/>
                                        <p:tgtEl>
                                          <p:spTgt spid="48"/>
                                        </p:tgtEl>
                                      </p:cBhvr>
                                    </p:animEffect>
                                  </p:childTnLst>
                                </p:cTn>
                              </p:par>
                              <p:par>
                                <p:cTn id="53" presetID="22" presetClass="entr" presetSubtype="8"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left)">
                                      <p:cBhvr>
                                        <p:cTn id="55" dur="1000"/>
                                        <p:tgtEl>
                                          <p:spTgt spid="5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1000"/>
                                        <p:tgtEl>
                                          <p:spTgt spid="38"/>
                                        </p:tgtEl>
                                      </p:cBhvr>
                                    </p:animEffect>
                                    <p:set>
                                      <p:cBhvr>
                                        <p:cTn id="60" dur="1" fill="hold">
                                          <p:stCondLst>
                                            <p:cond delay="999"/>
                                          </p:stCondLst>
                                        </p:cTn>
                                        <p:tgtEl>
                                          <p:spTgt spid="38"/>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1000"/>
                                        <p:tgtEl>
                                          <p:spTgt spid="15"/>
                                        </p:tgtEl>
                                      </p:cBhvr>
                                    </p:animEffect>
                                    <p:set>
                                      <p:cBhvr>
                                        <p:cTn id="63" dur="1" fill="hold">
                                          <p:stCondLst>
                                            <p:cond delay="999"/>
                                          </p:stCondLst>
                                        </p:cTn>
                                        <p:tgtEl>
                                          <p:spTgt spid="15"/>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1000"/>
                                        <p:tgtEl>
                                          <p:spTgt spid="39"/>
                                        </p:tgtEl>
                                      </p:cBhvr>
                                    </p:animEffect>
                                    <p:set>
                                      <p:cBhvr>
                                        <p:cTn id="66" dur="1" fill="hold">
                                          <p:stCondLst>
                                            <p:cond delay="999"/>
                                          </p:stCondLst>
                                        </p:cTn>
                                        <p:tgtEl>
                                          <p:spTgt spid="39"/>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1000"/>
                                        <p:tgtEl>
                                          <p:spTgt spid="18"/>
                                        </p:tgtEl>
                                      </p:cBhvr>
                                    </p:animEffect>
                                    <p:set>
                                      <p:cBhvr>
                                        <p:cTn id="69" dur="1" fill="hold">
                                          <p:stCondLst>
                                            <p:cond delay="999"/>
                                          </p:stCondLst>
                                        </p:cTn>
                                        <p:tgtEl>
                                          <p:spTgt spid="18"/>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1000"/>
                                        <p:tgtEl>
                                          <p:spTgt spid="40"/>
                                        </p:tgtEl>
                                      </p:cBhvr>
                                    </p:animEffect>
                                    <p:set>
                                      <p:cBhvr>
                                        <p:cTn id="72" dur="1" fill="hold">
                                          <p:stCondLst>
                                            <p:cond delay="999"/>
                                          </p:stCondLst>
                                        </p:cTn>
                                        <p:tgtEl>
                                          <p:spTgt spid="40"/>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1000"/>
                                        <p:tgtEl>
                                          <p:spTgt spid="19"/>
                                        </p:tgtEl>
                                      </p:cBhvr>
                                    </p:animEffect>
                                    <p:set>
                                      <p:cBhvr>
                                        <p:cTn id="75" dur="1" fill="hold">
                                          <p:stCondLst>
                                            <p:cond delay="999"/>
                                          </p:stCondLst>
                                        </p:cTn>
                                        <p:tgtEl>
                                          <p:spTgt spid="19"/>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1000"/>
                                        <p:tgtEl>
                                          <p:spTgt spid="20"/>
                                        </p:tgtEl>
                                      </p:cBhvr>
                                    </p:animEffect>
                                    <p:set>
                                      <p:cBhvr>
                                        <p:cTn id="78" dur="1" fill="hold">
                                          <p:stCondLst>
                                            <p:cond delay="999"/>
                                          </p:stCondLst>
                                        </p:cTn>
                                        <p:tgtEl>
                                          <p:spTgt spid="20"/>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1000"/>
                                        <p:tgtEl>
                                          <p:spTgt spid="21"/>
                                        </p:tgtEl>
                                      </p:cBhvr>
                                    </p:animEffect>
                                    <p:set>
                                      <p:cBhvr>
                                        <p:cTn id="84" dur="1" fill="hold">
                                          <p:stCondLst>
                                            <p:cond delay="999"/>
                                          </p:stCondLst>
                                        </p:cTn>
                                        <p:tgtEl>
                                          <p:spTgt spid="21"/>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1000"/>
                                        <p:tgtEl>
                                          <p:spTgt spid="43"/>
                                        </p:tgtEl>
                                      </p:cBhvr>
                                    </p:animEffect>
                                    <p:set>
                                      <p:cBhvr>
                                        <p:cTn id="87" dur="1" fill="hold">
                                          <p:stCondLst>
                                            <p:cond delay="999"/>
                                          </p:stCondLst>
                                        </p:cTn>
                                        <p:tgtEl>
                                          <p:spTgt spid="43"/>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1000"/>
                                        <p:tgtEl>
                                          <p:spTgt spid="22"/>
                                        </p:tgtEl>
                                      </p:cBhvr>
                                    </p:animEffect>
                                    <p:set>
                                      <p:cBhvr>
                                        <p:cTn id="90" dur="1" fill="hold">
                                          <p:stCondLst>
                                            <p:cond delay="999"/>
                                          </p:stCondLst>
                                        </p:cTn>
                                        <p:tgtEl>
                                          <p:spTgt spid="22"/>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1000"/>
                                        <p:tgtEl>
                                          <p:spTgt spid="44"/>
                                        </p:tgtEl>
                                      </p:cBhvr>
                                    </p:animEffect>
                                    <p:set>
                                      <p:cBhvr>
                                        <p:cTn id="93" dur="1" fill="hold">
                                          <p:stCondLst>
                                            <p:cond delay="999"/>
                                          </p:stCondLst>
                                        </p:cTn>
                                        <p:tgtEl>
                                          <p:spTgt spid="44"/>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1000"/>
                                        <p:tgtEl>
                                          <p:spTgt spid="23"/>
                                        </p:tgtEl>
                                      </p:cBhvr>
                                    </p:animEffect>
                                    <p:set>
                                      <p:cBhvr>
                                        <p:cTn id="96" dur="1" fill="hold">
                                          <p:stCondLst>
                                            <p:cond delay="999"/>
                                          </p:stCondLst>
                                        </p:cTn>
                                        <p:tgtEl>
                                          <p:spTgt spid="23"/>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1000"/>
                                        <p:tgtEl>
                                          <p:spTgt spid="48"/>
                                        </p:tgtEl>
                                      </p:cBhvr>
                                    </p:animEffect>
                                    <p:set>
                                      <p:cBhvr>
                                        <p:cTn id="99" dur="1" fill="hold">
                                          <p:stCondLst>
                                            <p:cond delay="999"/>
                                          </p:stCondLst>
                                        </p:cTn>
                                        <p:tgtEl>
                                          <p:spTgt spid="48"/>
                                        </p:tgtEl>
                                        <p:attrNameLst>
                                          <p:attrName>style.visibility</p:attrName>
                                        </p:attrNameLst>
                                      </p:cBhvr>
                                      <p:to>
                                        <p:strVal val="hidden"/>
                                      </p:to>
                                    </p:set>
                                  </p:childTnLst>
                                </p:cTn>
                              </p:par>
                            </p:childTnLst>
                          </p:cTn>
                        </p:par>
                        <p:par>
                          <p:cTn id="100" fill="hold">
                            <p:stCondLst>
                              <p:cond delay="1000"/>
                            </p:stCondLst>
                            <p:childTnLst>
                              <p:par>
                                <p:cTn id="101" presetID="42" presetClass="path" presetSubtype="0" accel="50000" decel="50000" fill="hold" nodeType="afterEffect">
                                  <p:stCondLst>
                                    <p:cond delay="0"/>
                                  </p:stCondLst>
                                  <p:childTnLst>
                                    <p:animMotion origin="layout" path="M 3.33333E-6 -1.85185E-6 L -0.0915 0.1456 " pathEditMode="relative" rAng="0" ptsTypes="AA">
                                      <p:cBhvr>
                                        <p:cTn id="102" dur="2000" fill="hold"/>
                                        <p:tgtEl>
                                          <p:spTgt spid="41"/>
                                        </p:tgtEl>
                                        <p:attrNameLst>
                                          <p:attrName>ppt_x</p:attrName>
                                          <p:attrName>ppt_y</p:attrName>
                                        </p:attrNameLst>
                                      </p:cBhvr>
                                      <p:rCtr x="-4583" y="7269"/>
                                    </p:animMotion>
                                  </p:childTnLst>
                                </p:cTn>
                              </p:par>
                              <p:par>
                                <p:cTn id="103" presetID="42" presetClass="path" presetSubtype="0" accel="50000" decel="50000" fill="hold" nodeType="withEffect">
                                  <p:stCondLst>
                                    <p:cond delay="0"/>
                                  </p:stCondLst>
                                  <p:childTnLst>
                                    <p:animMotion origin="layout" path="M 1.11111E-6 -1.85185E-6 L -0.11059 0.14699 " pathEditMode="relative" rAng="0" ptsTypes="AA">
                                      <p:cBhvr>
                                        <p:cTn id="104" dur="2000" fill="hold"/>
                                        <p:tgtEl>
                                          <p:spTgt spid="45"/>
                                        </p:tgtEl>
                                        <p:attrNameLst>
                                          <p:attrName>ppt_x</p:attrName>
                                          <p:attrName>ppt_y</p:attrName>
                                        </p:attrNameLst>
                                      </p:cBhvr>
                                      <p:rCtr x="-5538" y="7338"/>
                                    </p:animMotion>
                                  </p:childTnLst>
                                </p:cTn>
                              </p:par>
                              <p:par>
                                <p:cTn id="105" presetID="42" presetClass="path" presetSubtype="0" accel="50000" decel="50000" fill="hold" nodeType="withEffect">
                                  <p:stCondLst>
                                    <p:cond delay="0"/>
                                  </p:stCondLst>
                                  <p:childTnLst>
                                    <p:animMotion origin="layout" path="M 4.16667E-6 0 L -0.43316 -0.12731 " pathEditMode="relative" rAng="0" ptsTypes="AA">
                                      <p:cBhvr>
                                        <p:cTn id="106" dur="2000" fill="hold"/>
                                        <p:tgtEl>
                                          <p:spTgt spid="56"/>
                                        </p:tgtEl>
                                        <p:attrNameLst>
                                          <p:attrName>ppt_x</p:attrName>
                                          <p:attrName>ppt_y</p:attrName>
                                        </p:attrNameLst>
                                      </p:cBhvr>
                                      <p:rCtr x="-21667" y="-6366"/>
                                    </p:animMotion>
                                  </p:childTnLst>
                                </p:cTn>
                              </p:par>
                              <p:par>
                                <p:cTn id="107" presetID="10" presetClass="exit" presetSubtype="0" fill="hold" nodeType="withEffect">
                                  <p:stCondLst>
                                    <p:cond delay="1750"/>
                                  </p:stCondLst>
                                  <p:childTnLst>
                                    <p:animEffect transition="out" filter="fade">
                                      <p:cBhvr>
                                        <p:cTn id="108" dur="500"/>
                                        <p:tgtEl>
                                          <p:spTgt spid="41"/>
                                        </p:tgtEl>
                                      </p:cBhvr>
                                    </p:animEffect>
                                    <p:set>
                                      <p:cBhvr>
                                        <p:cTn id="109" dur="1" fill="hold">
                                          <p:stCondLst>
                                            <p:cond delay="499"/>
                                          </p:stCondLst>
                                        </p:cTn>
                                        <p:tgtEl>
                                          <p:spTgt spid="41"/>
                                        </p:tgtEl>
                                        <p:attrNameLst>
                                          <p:attrName>style.visibility</p:attrName>
                                        </p:attrNameLst>
                                      </p:cBhvr>
                                      <p:to>
                                        <p:strVal val="hidden"/>
                                      </p:to>
                                    </p:set>
                                  </p:childTnLst>
                                </p:cTn>
                              </p:par>
                              <p:par>
                                <p:cTn id="110" presetID="10" presetClass="exit" presetSubtype="0" fill="hold" nodeType="withEffect">
                                  <p:stCondLst>
                                    <p:cond delay="1750"/>
                                  </p:stCondLst>
                                  <p:childTnLst>
                                    <p:animEffect transition="out" filter="fade">
                                      <p:cBhvr>
                                        <p:cTn id="111" dur="500"/>
                                        <p:tgtEl>
                                          <p:spTgt spid="45"/>
                                        </p:tgtEl>
                                      </p:cBhvr>
                                    </p:animEffect>
                                    <p:set>
                                      <p:cBhvr>
                                        <p:cTn id="112" dur="1" fill="hold">
                                          <p:stCondLst>
                                            <p:cond delay="499"/>
                                          </p:stCondLst>
                                        </p:cTn>
                                        <p:tgtEl>
                                          <p:spTgt spid="45"/>
                                        </p:tgtEl>
                                        <p:attrNameLst>
                                          <p:attrName>style.visibility</p:attrName>
                                        </p:attrNameLst>
                                      </p:cBhvr>
                                      <p:to>
                                        <p:strVal val="hidden"/>
                                      </p:to>
                                    </p:set>
                                  </p:childTnLst>
                                </p:cTn>
                              </p:par>
                              <p:par>
                                <p:cTn id="113" presetID="10" presetClass="exit" presetSubtype="0" fill="hold" nodeType="withEffect">
                                  <p:stCondLst>
                                    <p:cond delay="1750"/>
                                  </p:stCondLst>
                                  <p:childTnLst>
                                    <p:animEffect transition="out" filter="fade">
                                      <p:cBhvr>
                                        <p:cTn id="114" dur="500"/>
                                        <p:tgtEl>
                                          <p:spTgt spid="56"/>
                                        </p:tgtEl>
                                      </p:cBhvr>
                                    </p:animEffect>
                                    <p:set>
                                      <p:cBhvr>
                                        <p:cTn id="115" dur="1" fill="hold">
                                          <p:stCondLst>
                                            <p:cond delay="499"/>
                                          </p:stCondLst>
                                        </p:cTn>
                                        <p:tgtEl>
                                          <p:spTgt spid="56"/>
                                        </p:tgtEl>
                                        <p:attrNameLst>
                                          <p:attrName>style.visibility</p:attrName>
                                        </p:attrNameLst>
                                      </p:cBhvr>
                                      <p:to>
                                        <p:strVal val="hidden"/>
                                      </p:to>
                                    </p:set>
                                  </p:childTnLst>
                                </p:cTn>
                              </p:par>
                            </p:childTnLst>
                          </p:cTn>
                        </p:par>
                        <p:par>
                          <p:cTn id="116" fill="hold">
                            <p:stCondLst>
                              <p:cond delay="3250"/>
                            </p:stCondLst>
                            <p:childTnLst>
                              <p:par>
                                <p:cTn id="117" presetID="10" presetClass="entr" presetSubtype="0" fill="hold" nodeType="afterEffect">
                                  <p:stCondLst>
                                    <p:cond delay="0"/>
                                  </p:stCondLst>
                                  <p:childTnLst>
                                    <p:set>
                                      <p:cBhvr>
                                        <p:cTn id="118" dur="1" fill="hold">
                                          <p:stCondLst>
                                            <p:cond delay="0"/>
                                          </p:stCondLst>
                                        </p:cTn>
                                        <p:tgtEl>
                                          <p:spTgt spid="16"/>
                                        </p:tgtEl>
                                        <p:attrNameLst>
                                          <p:attrName>style.visibility</p:attrName>
                                        </p:attrNameLst>
                                      </p:cBhvr>
                                      <p:to>
                                        <p:strVal val="visible"/>
                                      </p:to>
                                    </p:set>
                                    <p:animEffect transition="in" filter="fade">
                                      <p:cBhvr>
                                        <p:cTn id="119" dur="750"/>
                                        <p:tgtEl>
                                          <p:spTgt spid="16"/>
                                        </p:tgtEl>
                                      </p:cBhvr>
                                    </p:animEffect>
                                  </p:childTnLst>
                                </p:cTn>
                              </p:par>
                              <p:par>
                                <p:cTn id="120" presetID="10" presetClass="entr" presetSubtype="0" fill="hold" nodeType="with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fade">
                                      <p:cBhvr>
                                        <p:cTn id="122" dur="750"/>
                                        <p:tgtEl>
                                          <p:spTgt spid="49"/>
                                        </p:tgtEl>
                                      </p:cBhvr>
                                    </p:animEffect>
                                  </p:childTnLst>
                                </p:cTn>
                              </p:par>
                              <p:par>
                                <p:cTn id="123" presetID="10" presetClass="entr" presetSubtype="0" fill="hold" nodeType="withEffect">
                                  <p:stCondLst>
                                    <p:cond delay="0"/>
                                  </p:stCondLst>
                                  <p:childTnLst>
                                    <p:set>
                                      <p:cBhvr>
                                        <p:cTn id="124" dur="1" fill="hold">
                                          <p:stCondLst>
                                            <p:cond delay="0"/>
                                          </p:stCondLst>
                                        </p:cTn>
                                        <p:tgtEl>
                                          <p:spTgt spid="53"/>
                                        </p:tgtEl>
                                        <p:attrNameLst>
                                          <p:attrName>style.visibility</p:attrName>
                                        </p:attrNameLst>
                                      </p:cBhvr>
                                      <p:to>
                                        <p:strVal val="visible"/>
                                      </p:to>
                                    </p:set>
                                    <p:animEffect transition="in" filter="fade">
                                      <p:cBhvr>
                                        <p:cTn id="125" dur="750"/>
                                        <p:tgtEl>
                                          <p:spTgt spid="53"/>
                                        </p:tgtEl>
                                      </p:cBhvr>
                                    </p:animEffect>
                                  </p:childTnLst>
                                </p:cTn>
                              </p:par>
                            </p:childTnLst>
                          </p:cTn>
                        </p:par>
                        <p:par>
                          <p:cTn id="126" fill="hold">
                            <p:stCondLst>
                              <p:cond delay="4000"/>
                            </p:stCondLst>
                            <p:childTnLst>
                              <p:par>
                                <p:cTn id="127" presetID="10" presetClass="entr" presetSubtype="0" fill="hold" nodeType="afterEffect">
                                  <p:stCondLst>
                                    <p:cond delay="0"/>
                                  </p:stCondLst>
                                  <p:childTnLst>
                                    <p:set>
                                      <p:cBhvr>
                                        <p:cTn id="128" dur="1" fill="hold">
                                          <p:stCondLst>
                                            <p:cond delay="0"/>
                                          </p:stCondLst>
                                        </p:cTn>
                                        <p:tgtEl>
                                          <p:spTgt spid="51"/>
                                        </p:tgtEl>
                                        <p:attrNameLst>
                                          <p:attrName>style.visibility</p:attrName>
                                        </p:attrNameLst>
                                      </p:cBhvr>
                                      <p:to>
                                        <p:strVal val="visible"/>
                                      </p:to>
                                    </p:set>
                                    <p:animEffect transition="in" filter="fade">
                                      <p:cBhvr>
                                        <p:cTn id="129" dur="750"/>
                                        <p:tgtEl>
                                          <p:spTgt spid="51"/>
                                        </p:tgtEl>
                                      </p:cBhvr>
                                    </p:animEffect>
                                  </p:childTnLst>
                                </p:cTn>
                              </p:par>
                              <p:par>
                                <p:cTn id="130" presetID="10" presetClass="entr" presetSubtype="0" fill="hold" nodeType="withEffect">
                                  <p:stCondLst>
                                    <p:cond delay="0"/>
                                  </p:stCondLst>
                                  <p:childTnLst>
                                    <p:set>
                                      <p:cBhvr>
                                        <p:cTn id="131" dur="1" fill="hold">
                                          <p:stCondLst>
                                            <p:cond delay="0"/>
                                          </p:stCondLst>
                                        </p:cTn>
                                        <p:tgtEl>
                                          <p:spTgt spid="47"/>
                                        </p:tgtEl>
                                        <p:attrNameLst>
                                          <p:attrName>style.visibility</p:attrName>
                                        </p:attrNameLst>
                                      </p:cBhvr>
                                      <p:to>
                                        <p:strVal val="visible"/>
                                      </p:to>
                                    </p:set>
                                    <p:animEffect transition="in" filter="fade">
                                      <p:cBhvr>
                                        <p:cTn id="132" dur="750"/>
                                        <p:tgtEl>
                                          <p:spTgt spid="47"/>
                                        </p:tgtEl>
                                      </p:cBhvr>
                                    </p:animEffect>
                                  </p:childTnLst>
                                </p:cTn>
                              </p:par>
                              <p:par>
                                <p:cTn id="133" presetID="1" presetClass="entr" presetSubtype="0" fill="hold" grpId="0" nodeType="withEffect">
                                  <p:stCondLst>
                                    <p:cond delay="0"/>
                                  </p:stCondLst>
                                  <p:childTnLst>
                                    <p:set>
                                      <p:cBhvr>
                                        <p:cTn id="1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DC1F9-5BCE-4106-B97B-00B41643B76D}"/>
              </a:ext>
            </a:extLst>
          </p:cNvPr>
          <p:cNvSpPr>
            <a:spLocks noGrp="1"/>
          </p:cNvSpPr>
          <p:nvPr>
            <p:ph type="title"/>
          </p:nvPr>
        </p:nvSpPr>
        <p:spPr/>
        <p:txBody>
          <a:bodyPr/>
          <a:lstStyle/>
          <a:p>
            <a:r>
              <a:rPr lang="en-US" dirty="0"/>
              <a:t>Overall 2019 Results</a:t>
            </a:r>
          </a:p>
        </p:txBody>
      </p:sp>
      <p:sp>
        <p:nvSpPr>
          <p:cNvPr id="3" name="Content Placeholder 2">
            <a:extLst>
              <a:ext uri="{FF2B5EF4-FFF2-40B4-BE49-F238E27FC236}">
                <a16:creationId xmlns:a16="http://schemas.microsoft.com/office/drawing/2014/main" id="{739D0135-3AB4-468F-A800-7FAA9D32A961}"/>
              </a:ext>
            </a:extLst>
          </p:cNvPr>
          <p:cNvSpPr>
            <a:spLocks noGrp="1"/>
          </p:cNvSpPr>
          <p:nvPr>
            <p:ph idx="1"/>
          </p:nvPr>
        </p:nvSpPr>
        <p:spPr>
          <a:xfrm>
            <a:off x="450851" y="1283182"/>
            <a:ext cx="8242300" cy="5133495"/>
          </a:xfrm>
        </p:spPr>
        <p:txBody>
          <a:bodyPr/>
          <a:lstStyle/>
          <a:p>
            <a:pPr>
              <a:spcAft>
                <a:spcPts val="1200"/>
              </a:spcAft>
            </a:pPr>
            <a:r>
              <a:rPr lang="en-US" sz="2200" dirty="0"/>
              <a:t>At both grades, more state standards mapped at the </a:t>
            </a:r>
            <a:r>
              <a:rPr lang="en-US" sz="2200" i="1" dirty="0"/>
              <a:t>NAEP Proficient</a:t>
            </a:r>
            <a:r>
              <a:rPr lang="en-US" sz="2200" dirty="0"/>
              <a:t> level in mathematics than in reading. </a:t>
            </a:r>
          </a:p>
          <a:p>
            <a:pPr>
              <a:spcAft>
                <a:spcPts val="1200"/>
              </a:spcAft>
            </a:pPr>
            <a:r>
              <a:rPr lang="en-US" sz="2200" dirty="0"/>
              <a:t>Two testing programs—PARCC and SBAC—had standards that mapped at the </a:t>
            </a:r>
            <a:r>
              <a:rPr lang="en-US" sz="2200" i="1" dirty="0"/>
              <a:t>NAEP Basic </a:t>
            </a:r>
            <a:r>
              <a:rPr lang="en-US" sz="2200" dirty="0"/>
              <a:t>level.</a:t>
            </a:r>
          </a:p>
          <a:p>
            <a:pPr lvl="0"/>
            <a:r>
              <a:rPr lang="en-US" sz="2200" dirty="0"/>
              <a:t>For states with all 3 years of data (i.e., 2009, 2017, and 2019): </a:t>
            </a:r>
          </a:p>
          <a:p>
            <a:pPr lvl="1"/>
            <a:r>
              <a:rPr lang="en-US" sz="2200" dirty="0"/>
              <a:t>Most state standards for both grades and subjects mapped at the </a:t>
            </a:r>
            <a:r>
              <a:rPr lang="en-US" sz="2200" i="1" dirty="0"/>
              <a:t>NAEP</a:t>
            </a:r>
            <a:r>
              <a:rPr lang="en-US" sz="2200" dirty="0"/>
              <a:t> </a:t>
            </a:r>
            <a:r>
              <a:rPr lang="en-US" sz="2200" i="1" dirty="0"/>
              <a:t>Basi</a:t>
            </a:r>
            <a:r>
              <a:rPr lang="en-US" sz="2200" dirty="0"/>
              <a:t>c achievement level.</a:t>
            </a:r>
          </a:p>
          <a:p>
            <a:pPr lvl="1"/>
            <a:r>
              <a:rPr lang="en-US" sz="2200" dirty="0"/>
              <a:t>more states standards mapped at the </a:t>
            </a:r>
            <a:r>
              <a:rPr lang="en-US" sz="2200" i="1" dirty="0"/>
              <a:t>NAEP Proficient </a:t>
            </a:r>
            <a:r>
              <a:rPr lang="en-US" sz="2200" dirty="0"/>
              <a:t>level in 2019 than in 2009.</a:t>
            </a:r>
          </a:p>
          <a:p>
            <a:pPr lvl="1"/>
            <a:r>
              <a:rPr lang="en-US" sz="2200" dirty="0"/>
              <a:t>the difference between the highest and lowest NAEP equivalent scores of the state standards was  narrower in 2019 than in 2009. </a:t>
            </a:r>
          </a:p>
          <a:p>
            <a:pPr lvl="1"/>
            <a:endParaRPr lang="en-US" sz="2200" dirty="0"/>
          </a:p>
          <a:p>
            <a:pPr>
              <a:spcAft>
                <a:spcPts val="1200"/>
              </a:spcAft>
            </a:pPr>
            <a:endParaRPr lang="en-US" sz="2200" dirty="0"/>
          </a:p>
        </p:txBody>
      </p:sp>
      <p:sp>
        <p:nvSpPr>
          <p:cNvPr id="4" name="Slide Number Placeholder 3">
            <a:extLst>
              <a:ext uri="{FF2B5EF4-FFF2-40B4-BE49-F238E27FC236}">
                <a16:creationId xmlns:a16="http://schemas.microsoft.com/office/drawing/2014/main" id="{63EC4AFB-C63C-4B88-BDED-8F1F273084C2}"/>
              </a:ext>
            </a:extLst>
          </p:cNvPr>
          <p:cNvSpPr>
            <a:spLocks noGrp="1"/>
          </p:cNvSpPr>
          <p:nvPr>
            <p:ph type="sldNum" sz="quarter" idx="10"/>
          </p:nvPr>
        </p:nvSpPr>
        <p:spPr/>
        <p:txBody>
          <a:bodyPr/>
          <a:lstStyle/>
          <a:p>
            <a:pPr>
              <a:defRPr/>
            </a:pPr>
            <a:fld id="{27FEE7C1-A4B9-C94F-936F-EF6B95034B71}" type="slidenum">
              <a:rPr lang="en-US" smtClean="0"/>
              <a:pPr>
                <a:defRPr/>
              </a:pPr>
              <a:t>13</a:t>
            </a:fld>
            <a:endParaRPr lang="en-US" dirty="0"/>
          </a:p>
        </p:txBody>
      </p:sp>
    </p:spTree>
    <p:extLst>
      <p:ext uri="{BB962C8B-B14F-4D97-AF65-F5344CB8AC3E}">
        <p14:creationId xmlns:p14="http://schemas.microsoft.com/office/powerpoint/2010/main" val="2732794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5C81F-82D2-42D5-BD29-6646F6681601}"/>
              </a:ext>
            </a:extLst>
          </p:cNvPr>
          <p:cNvSpPr>
            <a:spLocks noGrp="1"/>
          </p:cNvSpPr>
          <p:nvPr>
            <p:ph type="title"/>
          </p:nvPr>
        </p:nvSpPr>
        <p:spPr/>
        <p:txBody>
          <a:bodyPr/>
          <a:lstStyle/>
          <a:p>
            <a:r>
              <a:rPr lang="en-US" dirty="0"/>
              <a:t>2019 Grade 4 Reading</a:t>
            </a:r>
          </a:p>
        </p:txBody>
      </p:sp>
      <p:pic>
        <p:nvPicPr>
          <p:cNvPr id="7" name="Picture 6" descr="This figure shows the NAEP equivalent scores for grade 4 reading standards by state, from the NAEP basic level to the NAEP proficient level. It also shows mapping of the Partnership for Assessment of Readiness for College and Careers and Smarter Balanced Assessment Consortium standards. Highlighted are Virginia, Illinois, Rhode Island, Oklahoma, and Tennessee.">
            <a:extLst>
              <a:ext uri="{FF2B5EF4-FFF2-40B4-BE49-F238E27FC236}">
                <a16:creationId xmlns:a16="http://schemas.microsoft.com/office/drawing/2014/main" id="{1D988B4A-CD1D-4357-BDA9-9C83085C6896}"/>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04329" y="1561699"/>
            <a:ext cx="8429979" cy="4224196"/>
          </a:xfrm>
          <a:prstGeom prst="rect">
            <a:avLst/>
          </a:prstGeom>
        </p:spPr>
      </p:pic>
      <p:pic>
        <p:nvPicPr>
          <p:cNvPr id="29" name="Achievement Picture 37">
            <a:extLst>
              <a:ext uri="{FF2B5EF4-FFF2-40B4-BE49-F238E27FC236}">
                <a16:creationId xmlns:a16="http://schemas.microsoft.com/office/drawing/2014/main" id="{2AAFF3F6-1178-46EF-8330-E61D73D53DFD}"/>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971" y="1306229"/>
            <a:ext cx="8961120" cy="5149533"/>
          </a:xfrm>
          <a:prstGeom prst="rect">
            <a:avLst/>
          </a:prstGeom>
        </p:spPr>
      </p:pic>
      <p:sp>
        <p:nvSpPr>
          <p:cNvPr id="6" name="Rectangle 5">
            <a:extLst>
              <a:ext uri="{FF2B5EF4-FFF2-40B4-BE49-F238E27FC236}">
                <a16:creationId xmlns:a16="http://schemas.microsoft.com/office/drawing/2014/main" id="{8FD339A3-0815-4D20-A350-9A46CE5EB35A}"/>
              </a:ext>
              <a:ext uri="{C183D7F6-B498-43B3-948B-1728B52AA6E4}">
                <adec:decorative xmlns:adec="http://schemas.microsoft.com/office/drawing/2017/decorative" val="1"/>
              </a:ext>
            </a:extLst>
          </p:cNvPr>
          <p:cNvSpPr/>
          <p:nvPr/>
        </p:nvSpPr>
        <p:spPr>
          <a:xfrm>
            <a:off x="7991060" y="2887430"/>
            <a:ext cx="702091" cy="475972"/>
          </a:xfrm>
          <a:prstGeom prst="rect">
            <a:avLst/>
          </a:prstGeom>
          <a:noFill/>
          <a:ln w="3175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758A6D4-14FF-4DA9-969C-7679B317DBC8}"/>
              </a:ext>
              <a:ext uri="{C183D7F6-B498-43B3-948B-1728B52AA6E4}">
                <adec:decorative xmlns:adec="http://schemas.microsoft.com/office/drawing/2017/decorative" val="1"/>
              </a:ext>
            </a:extLst>
          </p:cNvPr>
          <p:cNvSpPr/>
          <p:nvPr/>
        </p:nvSpPr>
        <p:spPr>
          <a:xfrm>
            <a:off x="763325" y="3935896"/>
            <a:ext cx="198783" cy="516834"/>
          </a:xfrm>
          <a:prstGeom prst="rect">
            <a:avLst/>
          </a:prstGeom>
          <a:noFill/>
          <a:ln w="3175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Source">
            <a:extLst>
              <a:ext uri="{FF2B5EF4-FFF2-40B4-BE49-F238E27FC236}">
                <a16:creationId xmlns:a16="http://schemas.microsoft.com/office/drawing/2014/main" id="{5E7A7028-BBC7-4252-87BF-566574A3E6B1}"/>
              </a:ext>
            </a:extLst>
          </p:cNvPr>
          <p:cNvSpPr>
            <a:spLocks noChangeArrowheads="1"/>
          </p:cNvSpPr>
          <p:nvPr/>
        </p:nvSpPr>
        <p:spPr bwMode="auto">
          <a:xfrm>
            <a:off x="364469" y="5978176"/>
            <a:ext cx="8421931" cy="246221"/>
          </a:xfrm>
          <a:prstGeom prst="rect">
            <a:avLst/>
          </a:prstGeom>
          <a:noFill/>
          <a:ln w="9525">
            <a:noFill/>
            <a:miter lim="800000"/>
            <a:headEnd/>
            <a:tailEnd/>
          </a:ln>
        </p:spPr>
        <p:txBody>
          <a:bodyPr wrap="square" lIns="0" tIns="0" rIns="0" bIns="0">
            <a:spAutoFit/>
          </a:bodyPr>
          <a:lstStyle/>
          <a:p>
            <a:pPr>
              <a:spcAft>
                <a:spcPct val="0"/>
              </a:spcAft>
            </a:pPr>
            <a:r>
              <a:rPr lang="en-US" sz="800" dirty="0">
                <a:solidFill>
                  <a:prstClr val="black"/>
                </a:solidFill>
                <a:latin typeface="Verdana" panose="020B0604030504040204" pitchFamily="34" charset="0"/>
                <a:ea typeface="Verdana" panose="020B0604030504040204" pitchFamily="34" charset="0"/>
                <a:cs typeface="Verdana" panose="020B0604030504040204" pitchFamily="34" charset="0"/>
              </a:rPr>
              <a:t>SOURCE: U.S. Department of Education, Institute of Education Sciences, National Center for Education Statistics, National Assessment of Educational Progress (NAEP), 2019 Reading Assessment. State assessment performance data provided by the state.</a:t>
            </a:r>
          </a:p>
        </p:txBody>
      </p:sp>
      <p:sp>
        <p:nvSpPr>
          <p:cNvPr id="4" name="Slide Number Placeholder 3">
            <a:extLst>
              <a:ext uri="{FF2B5EF4-FFF2-40B4-BE49-F238E27FC236}">
                <a16:creationId xmlns:a16="http://schemas.microsoft.com/office/drawing/2014/main" id="{0BA3F832-C33E-4A10-9A85-0BE6B3870D3F}"/>
              </a:ext>
            </a:extLst>
          </p:cNvPr>
          <p:cNvSpPr>
            <a:spLocks noGrp="1"/>
          </p:cNvSpPr>
          <p:nvPr>
            <p:ph type="sldNum" sz="quarter" idx="10"/>
          </p:nvPr>
        </p:nvSpPr>
        <p:spPr/>
        <p:txBody>
          <a:bodyPr/>
          <a:lstStyle/>
          <a:p>
            <a:pPr>
              <a:defRPr/>
            </a:pPr>
            <a:fld id="{27FEE7C1-A4B9-C94F-936F-EF6B95034B71}" type="slidenum">
              <a:rPr lang="en-US" smtClean="0"/>
              <a:pPr>
                <a:defRPr/>
              </a:pPr>
              <a:t>14</a:t>
            </a:fld>
            <a:endParaRPr lang="en-US"/>
          </a:p>
        </p:txBody>
      </p:sp>
    </p:spTree>
    <p:extLst>
      <p:ext uri="{BB962C8B-B14F-4D97-AF65-F5344CB8AC3E}">
        <p14:creationId xmlns:p14="http://schemas.microsoft.com/office/powerpoint/2010/main" val="131124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5949-A568-4815-A254-FC35B1F36D57}"/>
              </a:ext>
            </a:extLst>
          </p:cNvPr>
          <p:cNvSpPr>
            <a:spLocks noGrp="1"/>
          </p:cNvSpPr>
          <p:nvPr>
            <p:ph type="title"/>
          </p:nvPr>
        </p:nvSpPr>
        <p:spPr>
          <a:xfrm>
            <a:off x="450851" y="274640"/>
            <a:ext cx="8242300" cy="847725"/>
          </a:xfrm>
        </p:spPr>
        <p:txBody>
          <a:bodyPr/>
          <a:lstStyle/>
          <a:p>
            <a:r>
              <a:rPr lang="en-US" dirty="0"/>
              <a:t>2019 Grade 4 Mathematics</a:t>
            </a:r>
          </a:p>
        </p:txBody>
      </p:sp>
      <p:pic>
        <p:nvPicPr>
          <p:cNvPr id="6" name="Picture 5" descr="This figure shows the NAEP equivalent scores for grade 4 mathematics by state, from the NAEP basic level to the NAEP proficient level. It also shows mapping of the Partnership for Assessment of Readiness for College and Careers and Smarter Balanced Assessment Consortium standards. Highlighted are Texas, New Jersey, Wisconsin, North Dakota, Massachusetts, Maine, Pennsylvania, New Mexico, North Carolina, Kansas, Illinois, Rhode Island, Colorado, and Puerto Rico.">
            <a:extLst>
              <a:ext uri="{FF2B5EF4-FFF2-40B4-BE49-F238E27FC236}">
                <a16:creationId xmlns:a16="http://schemas.microsoft.com/office/drawing/2014/main" id="{03E9A0F4-9402-43F5-AB73-1AAB5D1F9E81}"/>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04329" y="1561699"/>
            <a:ext cx="8429979" cy="4224196"/>
          </a:xfrm>
          <a:prstGeom prst="rect">
            <a:avLst/>
          </a:prstGeom>
        </p:spPr>
      </p:pic>
      <p:sp>
        <p:nvSpPr>
          <p:cNvPr id="14" name="Rectangle 13">
            <a:extLst>
              <a:ext uri="{FF2B5EF4-FFF2-40B4-BE49-F238E27FC236}">
                <a16:creationId xmlns:a16="http://schemas.microsoft.com/office/drawing/2014/main" id="{0055811F-E7C7-4C8F-A5F8-88136B928E77}"/>
              </a:ext>
              <a:ext uri="{C183D7F6-B498-43B3-948B-1728B52AA6E4}">
                <adec:decorative xmlns:adec="http://schemas.microsoft.com/office/drawing/2017/decorative" val="1"/>
              </a:ext>
            </a:extLst>
          </p:cNvPr>
          <p:cNvSpPr/>
          <p:nvPr/>
        </p:nvSpPr>
        <p:spPr>
          <a:xfrm>
            <a:off x="685654" y="4535937"/>
            <a:ext cx="331583" cy="483327"/>
          </a:xfrm>
          <a:prstGeom prst="rect">
            <a:avLst/>
          </a:prstGeom>
          <a:noFill/>
          <a:ln w="317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9BCDC02-A2E8-45CE-B20B-20603EEEDCD9}"/>
              </a:ext>
              <a:ext uri="{C183D7F6-B498-43B3-948B-1728B52AA6E4}">
                <adec:decorative xmlns:adec="http://schemas.microsoft.com/office/drawing/2017/decorative" val="1"/>
              </a:ext>
            </a:extLst>
          </p:cNvPr>
          <p:cNvSpPr/>
          <p:nvPr/>
        </p:nvSpPr>
        <p:spPr>
          <a:xfrm>
            <a:off x="6585978" y="2338902"/>
            <a:ext cx="2107173" cy="710428"/>
          </a:xfrm>
          <a:prstGeom prst="rect">
            <a:avLst/>
          </a:prstGeom>
          <a:noFill/>
          <a:ln w="317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Source">
            <a:extLst>
              <a:ext uri="{FF2B5EF4-FFF2-40B4-BE49-F238E27FC236}">
                <a16:creationId xmlns:a16="http://schemas.microsoft.com/office/drawing/2014/main" id="{8F9BD07B-FBCF-4ABB-B87E-6C7651ADEF2B}"/>
              </a:ext>
            </a:extLst>
          </p:cNvPr>
          <p:cNvSpPr>
            <a:spLocks noChangeArrowheads="1"/>
          </p:cNvSpPr>
          <p:nvPr/>
        </p:nvSpPr>
        <p:spPr bwMode="auto">
          <a:xfrm>
            <a:off x="270973" y="5937967"/>
            <a:ext cx="8328682" cy="246221"/>
          </a:xfrm>
          <a:prstGeom prst="rect">
            <a:avLst/>
          </a:prstGeom>
          <a:noFill/>
          <a:ln w="9525">
            <a:noFill/>
            <a:miter lim="800000"/>
            <a:headEnd/>
            <a:tailEnd/>
          </a:ln>
        </p:spPr>
        <p:txBody>
          <a:bodyPr wrap="square" lIns="0" tIns="0" rIns="0" bIns="0">
            <a:spAutoFit/>
          </a:bodyPr>
          <a:lstStyle/>
          <a:p>
            <a:r>
              <a:rPr lang="en-US" sz="800" dirty="0">
                <a:solidFill>
                  <a:prstClr val="black"/>
                </a:solidFill>
                <a:latin typeface="Verdana" panose="020B0604030504040204" pitchFamily="34" charset="0"/>
                <a:ea typeface="Verdana" panose="020B0604030504040204" pitchFamily="34" charset="0"/>
                <a:cs typeface="Verdana" panose="020B0604030504040204" pitchFamily="34" charset="0"/>
              </a:rPr>
              <a:t>SOURCE: U.S. Department of Education, Institute of Education Sciences, National Center for Education Statistics, National Assessment of Educational Progress (NAEP), 2019 Mathematics Assessment. State assessment performance data provided by the state.</a:t>
            </a:r>
          </a:p>
        </p:txBody>
      </p:sp>
      <p:sp>
        <p:nvSpPr>
          <p:cNvPr id="4" name="Slide Number Placeholder 3">
            <a:extLst>
              <a:ext uri="{FF2B5EF4-FFF2-40B4-BE49-F238E27FC236}">
                <a16:creationId xmlns:a16="http://schemas.microsoft.com/office/drawing/2014/main" id="{D8DE6B95-34C5-446C-AD0A-6E27395EC7C7}"/>
              </a:ext>
            </a:extLst>
          </p:cNvPr>
          <p:cNvSpPr>
            <a:spLocks noGrp="1"/>
          </p:cNvSpPr>
          <p:nvPr>
            <p:ph type="sldNum" sz="quarter" idx="10"/>
          </p:nvPr>
        </p:nvSpPr>
        <p:spPr/>
        <p:txBody>
          <a:bodyPr/>
          <a:lstStyle/>
          <a:p>
            <a:pPr>
              <a:defRPr/>
            </a:pPr>
            <a:fld id="{27FEE7C1-A4B9-C94F-936F-EF6B95034B71}" type="slidenum">
              <a:rPr lang="en-US" smtClean="0"/>
              <a:pPr>
                <a:defRPr/>
              </a:pPr>
              <a:t>15</a:t>
            </a:fld>
            <a:endParaRPr lang="en-US"/>
          </a:p>
        </p:txBody>
      </p:sp>
    </p:spTree>
    <p:extLst>
      <p:ext uri="{BB962C8B-B14F-4D97-AF65-F5344CB8AC3E}">
        <p14:creationId xmlns:p14="http://schemas.microsoft.com/office/powerpoint/2010/main" val="355064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9D688-CD98-4C7E-BC29-A4ACEF0B404D}"/>
              </a:ext>
            </a:extLst>
          </p:cNvPr>
          <p:cNvSpPr>
            <a:spLocks noGrp="1"/>
          </p:cNvSpPr>
          <p:nvPr>
            <p:ph type="title"/>
          </p:nvPr>
        </p:nvSpPr>
        <p:spPr>
          <a:xfrm>
            <a:off x="450850" y="274640"/>
            <a:ext cx="8583421" cy="847725"/>
          </a:xfrm>
        </p:spPr>
        <p:txBody>
          <a:bodyPr/>
          <a:lstStyle/>
          <a:p>
            <a:r>
              <a:rPr lang="en-US" dirty="0"/>
              <a:t>State Proficiency Standards by NAEP Achievement Levels: 2019 Grade 4</a:t>
            </a:r>
          </a:p>
        </p:txBody>
      </p:sp>
      <p:sp>
        <p:nvSpPr>
          <p:cNvPr id="20" name="Rectangle 19">
            <a:extLst>
              <a:ext uri="{FF2B5EF4-FFF2-40B4-BE49-F238E27FC236}">
                <a16:creationId xmlns:a16="http://schemas.microsoft.com/office/drawing/2014/main" id="{DFE75C35-A8EB-4456-BED5-FFF20A66BAA9}"/>
              </a:ext>
              <a:ext uri="{C183D7F6-B498-43B3-948B-1728B52AA6E4}">
                <adec:decorative xmlns:adec="http://schemas.microsoft.com/office/drawing/2017/decorative" val="1"/>
              </a:ext>
            </a:extLst>
          </p:cNvPr>
          <p:cNvSpPr/>
          <p:nvPr/>
        </p:nvSpPr>
        <p:spPr>
          <a:xfrm rot="5400000">
            <a:off x="8018856" y="2749069"/>
            <a:ext cx="685799" cy="6740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Calibri"/>
            </a:endParaRPr>
          </a:p>
        </p:txBody>
      </p:sp>
      <p:grpSp>
        <p:nvGrpSpPr>
          <p:cNvPr id="23" name="Group 22">
            <a:extLst>
              <a:ext uri="{FF2B5EF4-FFF2-40B4-BE49-F238E27FC236}">
                <a16:creationId xmlns:a16="http://schemas.microsoft.com/office/drawing/2014/main" id="{58DD7230-50C0-4F20-A89E-90C3314D85B8}"/>
              </a:ext>
              <a:ext uri="{C183D7F6-B498-43B3-948B-1728B52AA6E4}">
                <adec:decorative xmlns:adec="http://schemas.microsoft.com/office/drawing/2017/decorative" val="1"/>
              </a:ext>
            </a:extLst>
          </p:cNvPr>
          <p:cNvGrpSpPr/>
          <p:nvPr/>
        </p:nvGrpSpPr>
        <p:grpSpPr>
          <a:xfrm>
            <a:off x="8090513" y="2843398"/>
            <a:ext cx="594415" cy="207749"/>
            <a:chOff x="8466965" y="2545861"/>
            <a:chExt cx="792553" cy="276999"/>
          </a:xfrm>
        </p:grpSpPr>
        <p:sp>
          <p:nvSpPr>
            <p:cNvPr id="21" name="Rectangle 20">
              <a:extLst>
                <a:ext uri="{FF2B5EF4-FFF2-40B4-BE49-F238E27FC236}">
                  <a16:creationId xmlns:a16="http://schemas.microsoft.com/office/drawing/2014/main" id="{7F5B4156-E623-4F22-82AE-EF322D44D917}"/>
                </a:ext>
              </a:extLst>
            </p:cNvPr>
            <p:cNvSpPr/>
            <p:nvPr/>
          </p:nvSpPr>
          <p:spPr>
            <a:xfrm>
              <a:off x="8466965" y="2583691"/>
              <a:ext cx="193963" cy="205274"/>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C000"/>
                </a:solidFill>
                <a:latin typeface="Calibri"/>
              </a:endParaRPr>
            </a:p>
          </p:txBody>
        </p:sp>
        <p:sp>
          <p:nvSpPr>
            <p:cNvPr id="22" name="TextBox 21">
              <a:extLst>
                <a:ext uri="{FF2B5EF4-FFF2-40B4-BE49-F238E27FC236}">
                  <a16:creationId xmlns:a16="http://schemas.microsoft.com/office/drawing/2014/main" id="{94D1D54F-3146-4AAF-90BB-87E97477F74A}"/>
                </a:ext>
              </a:extLst>
            </p:cNvPr>
            <p:cNvSpPr txBox="1"/>
            <p:nvPr/>
          </p:nvSpPr>
          <p:spPr>
            <a:xfrm>
              <a:off x="8612064" y="2545861"/>
              <a:ext cx="647454" cy="276999"/>
            </a:xfrm>
            <a:prstGeom prst="rect">
              <a:avLst/>
            </a:prstGeom>
            <a:noFill/>
          </p:spPr>
          <p:txBody>
            <a:bodyPr wrap="square" rtlCol="0">
              <a:spAutoFit/>
            </a:bodyPr>
            <a:lstStyle/>
            <a:p>
              <a:pPr fontAlgn="base">
                <a:spcBef>
                  <a:spcPct val="0"/>
                </a:spcBef>
                <a:spcAft>
                  <a:spcPct val="0"/>
                </a:spcAft>
              </a:pPr>
              <a:r>
                <a:rPr lang="en-US" sz="750" dirty="0">
                  <a:solidFill>
                    <a:srgbClr val="121211"/>
                  </a:solidFill>
                  <a:latin typeface="Arial" charset="0"/>
                </a:rPr>
                <a:t>SBAC</a:t>
              </a:r>
              <a:endParaRPr lang="en-US" sz="1350" dirty="0">
                <a:solidFill>
                  <a:srgbClr val="121211"/>
                </a:solidFill>
                <a:latin typeface="Arial" charset="0"/>
              </a:endParaRPr>
            </a:p>
          </p:txBody>
        </p:sp>
      </p:grpSp>
      <p:grpSp>
        <p:nvGrpSpPr>
          <p:cNvPr id="26" name="Group 25">
            <a:extLst>
              <a:ext uri="{FF2B5EF4-FFF2-40B4-BE49-F238E27FC236}">
                <a16:creationId xmlns:a16="http://schemas.microsoft.com/office/drawing/2014/main" id="{E75EE5C1-9A58-4791-BA65-1D9BEDC2A3EE}"/>
              </a:ext>
              <a:ext uri="{C183D7F6-B498-43B3-948B-1728B52AA6E4}">
                <adec:decorative xmlns:adec="http://schemas.microsoft.com/office/drawing/2017/decorative" val="1"/>
              </a:ext>
            </a:extLst>
          </p:cNvPr>
          <p:cNvGrpSpPr/>
          <p:nvPr/>
        </p:nvGrpSpPr>
        <p:grpSpPr>
          <a:xfrm>
            <a:off x="8089643" y="3128131"/>
            <a:ext cx="657542" cy="225567"/>
            <a:chOff x="8382936" y="3321774"/>
            <a:chExt cx="876722" cy="276998"/>
          </a:xfrm>
        </p:grpSpPr>
        <p:sp>
          <p:nvSpPr>
            <p:cNvPr id="24" name="TextBox 23">
              <a:extLst>
                <a:ext uri="{FF2B5EF4-FFF2-40B4-BE49-F238E27FC236}">
                  <a16:creationId xmlns:a16="http://schemas.microsoft.com/office/drawing/2014/main" id="{075E8FC7-7B9E-4DF0-A532-8CC925388096}"/>
                </a:ext>
              </a:extLst>
            </p:cNvPr>
            <p:cNvSpPr txBox="1"/>
            <p:nvPr/>
          </p:nvSpPr>
          <p:spPr>
            <a:xfrm>
              <a:off x="8533235" y="3321774"/>
              <a:ext cx="726423" cy="276998"/>
            </a:xfrm>
            <a:prstGeom prst="rect">
              <a:avLst/>
            </a:prstGeom>
            <a:noFill/>
          </p:spPr>
          <p:txBody>
            <a:bodyPr wrap="square" rtlCol="0">
              <a:spAutoFit/>
            </a:bodyPr>
            <a:lstStyle/>
            <a:p>
              <a:pPr fontAlgn="base">
                <a:spcBef>
                  <a:spcPct val="0"/>
                </a:spcBef>
                <a:spcAft>
                  <a:spcPct val="0"/>
                </a:spcAft>
              </a:pPr>
              <a:r>
                <a:rPr lang="en-US" sz="750" dirty="0">
                  <a:solidFill>
                    <a:srgbClr val="121211"/>
                  </a:solidFill>
                  <a:latin typeface="Arial" charset="0"/>
                </a:rPr>
                <a:t>PARCC</a:t>
              </a:r>
              <a:endParaRPr lang="en-US" dirty="0">
                <a:solidFill>
                  <a:srgbClr val="121211"/>
                </a:solidFill>
                <a:latin typeface="Arial" charset="0"/>
              </a:endParaRPr>
            </a:p>
          </p:txBody>
        </p:sp>
        <p:sp>
          <p:nvSpPr>
            <p:cNvPr id="25" name="Rectangle 24">
              <a:extLst>
                <a:ext uri="{FF2B5EF4-FFF2-40B4-BE49-F238E27FC236}">
                  <a16:creationId xmlns:a16="http://schemas.microsoft.com/office/drawing/2014/main" id="{14833494-FD3A-40D6-818D-29ABE6C96E0A}"/>
                </a:ext>
              </a:extLst>
            </p:cNvPr>
            <p:cNvSpPr/>
            <p:nvPr/>
          </p:nvSpPr>
          <p:spPr>
            <a:xfrm>
              <a:off x="8382936" y="3343615"/>
              <a:ext cx="193963" cy="205274"/>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latin typeface="Calibri"/>
              </a:endParaRPr>
            </a:p>
          </p:txBody>
        </p:sp>
      </p:grpSp>
      <p:sp>
        <p:nvSpPr>
          <p:cNvPr id="13" name="TextBox 12">
            <a:extLst>
              <a:ext uri="{FF2B5EF4-FFF2-40B4-BE49-F238E27FC236}">
                <a16:creationId xmlns:a16="http://schemas.microsoft.com/office/drawing/2014/main" id="{94F0DF27-9EA7-4B00-A310-81C1EB7120BE}"/>
              </a:ext>
            </a:extLst>
          </p:cNvPr>
          <p:cNvSpPr txBox="1"/>
          <p:nvPr/>
        </p:nvSpPr>
        <p:spPr>
          <a:xfrm>
            <a:off x="1700122" y="1365256"/>
            <a:ext cx="5367428" cy="261610"/>
          </a:xfrm>
          <a:prstGeom prst="rect">
            <a:avLst/>
          </a:prstGeom>
          <a:solidFill>
            <a:srgbClr val="252C6E"/>
          </a:solidFill>
        </p:spPr>
        <p:txBody>
          <a:bodyPr wrap="square" rtlCol="0">
            <a:spAutoFit/>
          </a:bodyPr>
          <a:lstStyle/>
          <a:p>
            <a:pPr algn="ctr"/>
            <a:r>
              <a:rPr lang="en-US" sz="1100" b="1" dirty="0">
                <a:solidFill>
                  <a:srgbClr val="FDFDFD"/>
                </a:solidFill>
                <a:latin typeface="Verdana" panose="020B0604030504040204" pitchFamily="34" charset="0"/>
                <a:ea typeface="Verdana" panose="020B0604030504040204" pitchFamily="34" charset="0"/>
              </a:rPr>
              <a:t>Reading</a:t>
            </a:r>
          </a:p>
        </p:txBody>
      </p:sp>
      <p:sp>
        <p:nvSpPr>
          <p:cNvPr id="15" name="TextBox 14">
            <a:extLst>
              <a:ext uri="{FF2B5EF4-FFF2-40B4-BE49-F238E27FC236}">
                <a16:creationId xmlns:a16="http://schemas.microsoft.com/office/drawing/2014/main" id="{EB812987-E608-49C1-B1B4-4921A3298531}"/>
              </a:ext>
            </a:extLst>
          </p:cNvPr>
          <p:cNvSpPr txBox="1"/>
          <p:nvPr/>
        </p:nvSpPr>
        <p:spPr>
          <a:xfrm rot="16200000">
            <a:off x="-972945" y="3766537"/>
            <a:ext cx="3756900" cy="261610"/>
          </a:xfrm>
          <a:prstGeom prst="rect">
            <a:avLst/>
          </a:prstGeom>
          <a:solidFill>
            <a:srgbClr val="005A4C"/>
          </a:solidFill>
        </p:spPr>
        <p:txBody>
          <a:bodyPr wrap="square" rtlCol="0">
            <a:spAutoFit/>
          </a:bodyPr>
          <a:lstStyle/>
          <a:p>
            <a:pPr algn="ctr"/>
            <a:r>
              <a:rPr lang="en-US" sz="1100" b="1"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Mathematics</a:t>
            </a:r>
          </a:p>
        </p:txBody>
      </p:sp>
      <p:graphicFrame>
        <p:nvGraphicFramePr>
          <p:cNvPr id="16" name="Grade 4 Combo Table">
            <a:extLst>
              <a:ext uri="{FF2B5EF4-FFF2-40B4-BE49-F238E27FC236}">
                <a16:creationId xmlns:a16="http://schemas.microsoft.com/office/drawing/2014/main" id="{27DC57C7-74DC-4495-8B3C-D887D6E66E6E}"/>
              </a:ext>
            </a:extLst>
          </p:cNvPr>
          <p:cNvGraphicFramePr>
            <a:graphicFrameLocks noGrp="1"/>
          </p:cNvGraphicFramePr>
          <p:nvPr>
            <p:extLst>
              <p:ext uri="{D42A27DB-BD31-4B8C-83A1-F6EECF244321}">
                <p14:modId xmlns:p14="http://schemas.microsoft.com/office/powerpoint/2010/main" val="1894673955"/>
              </p:ext>
            </p:extLst>
          </p:nvPr>
        </p:nvGraphicFramePr>
        <p:xfrm>
          <a:off x="1038593" y="1609426"/>
          <a:ext cx="6544250" cy="4166366"/>
        </p:xfrm>
        <a:graphic>
          <a:graphicData uri="http://schemas.openxmlformats.org/drawingml/2006/table">
            <a:tbl>
              <a:tblPr firstRow="1" firstCol="1" bandRow="1">
                <a:tableStyleId>{5C22544A-7EE6-4342-B048-85BDC9FD1C3A}</a:tableStyleId>
              </a:tblPr>
              <a:tblGrid>
                <a:gridCol w="657856">
                  <a:extLst>
                    <a:ext uri="{9D8B030D-6E8A-4147-A177-3AD203B41FA5}">
                      <a16:colId xmlns:a16="http://schemas.microsoft.com/office/drawing/2014/main" val="20001"/>
                    </a:ext>
                  </a:extLst>
                </a:gridCol>
                <a:gridCol w="1193707">
                  <a:extLst>
                    <a:ext uri="{9D8B030D-6E8A-4147-A177-3AD203B41FA5}">
                      <a16:colId xmlns:a16="http://schemas.microsoft.com/office/drawing/2014/main" val="20002"/>
                    </a:ext>
                  </a:extLst>
                </a:gridCol>
                <a:gridCol w="1903124">
                  <a:extLst>
                    <a:ext uri="{9D8B030D-6E8A-4147-A177-3AD203B41FA5}">
                      <a16:colId xmlns:a16="http://schemas.microsoft.com/office/drawing/2014/main" val="20004"/>
                    </a:ext>
                  </a:extLst>
                </a:gridCol>
                <a:gridCol w="1509311">
                  <a:extLst>
                    <a:ext uri="{9D8B030D-6E8A-4147-A177-3AD203B41FA5}">
                      <a16:colId xmlns:a16="http://schemas.microsoft.com/office/drawing/2014/main" val="20006"/>
                    </a:ext>
                  </a:extLst>
                </a:gridCol>
                <a:gridCol w="763418">
                  <a:extLst>
                    <a:ext uri="{9D8B030D-6E8A-4147-A177-3AD203B41FA5}">
                      <a16:colId xmlns:a16="http://schemas.microsoft.com/office/drawing/2014/main" val="1551930243"/>
                    </a:ext>
                  </a:extLst>
                </a:gridCol>
                <a:gridCol w="516834">
                  <a:extLst>
                    <a:ext uri="{9D8B030D-6E8A-4147-A177-3AD203B41FA5}">
                      <a16:colId xmlns:a16="http://schemas.microsoft.com/office/drawing/2014/main" val="20008"/>
                    </a:ext>
                  </a:extLst>
                </a:gridCol>
              </a:tblGrid>
              <a:tr h="415655">
                <a:tc>
                  <a:txBody>
                    <a:bodyPr/>
                    <a:lstStyle/>
                    <a:p>
                      <a:pPr marL="0" marR="0" algn="ctr">
                        <a:lnSpc>
                          <a:spcPct val="115000"/>
                        </a:lnSpc>
                        <a:spcBef>
                          <a:spcPts val="0"/>
                        </a:spcBef>
                        <a:spcAft>
                          <a:spcPts val="0"/>
                        </a:spcAft>
                      </a:pPr>
                      <a:endParaRPr lang="en-US" sz="1000" b="1" i="1" dirty="0">
                        <a:solidFill>
                          <a:schemeClr val="tx1"/>
                        </a:solidFill>
                        <a:effectLst/>
                        <a:latin typeface="Arial" panose="020B0604020202020204" pitchFamily="34" charset="0"/>
                        <a:ea typeface="MS Mincho"/>
                        <a:cs typeface="Arial" panose="020B0604020202020204" pitchFamily="34" charset="0"/>
                      </a:endParaRPr>
                    </a:p>
                  </a:txBody>
                  <a:tcPr marL="39709" marR="39709" marT="0" marB="0" anchor="ctr">
                    <a:lnL w="635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9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Below </a:t>
                      </a:r>
                      <a:r>
                        <a:rPr lang="en-US" sz="900" b="1"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Basic</a:t>
                      </a:r>
                    </a:p>
                  </a:txBody>
                  <a:tcPr marL="55104" marR="55104"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rgbClr val="252C6E"/>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2E9"/>
                    </a:solidFill>
                  </a:tcPr>
                </a:tc>
                <a:tc>
                  <a:txBody>
                    <a:bodyPr/>
                    <a:lstStyle/>
                    <a:p>
                      <a:pPr marL="0" marR="0" algn="ctr">
                        <a:lnSpc>
                          <a:spcPct val="115000"/>
                        </a:lnSpc>
                        <a:spcBef>
                          <a:spcPts val="0"/>
                        </a:spcBef>
                        <a:spcAft>
                          <a:spcPts val="0"/>
                        </a:spcAft>
                      </a:pPr>
                      <a:r>
                        <a:rPr lang="en-US" sz="900" b="1"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Basic</a:t>
                      </a:r>
                    </a:p>
                  </a:txBody>
                  <a:tcPr marL="55104" marR="55104" marT="0" marB="0" anchor="ctr">
                    <a:lnL w="12700" cap="flat" cmpd="sng" algn="ctr">
                      <a:solidFill>
                        <a:srgbClr val="252C6E"/>
                      </a:solidFill>
                      <a:prstDash val="dot"/>
                      <a:round/>
                      <a:headEnd type="none" w="med" len="med"/>
                      <a:tailEnd type="none" w="med" len="med"/>
                    </a:lnL>
                    <a:lnR w="12700" cap="flat" cmpd="sng" algn="ctr">
                      <a:solidFill>
                        <a:srgbClr val="252C6E"/>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2E9"/>
                    </a:solidFill>
                  </a:tcPr>
                </a:tc>
                <a:tc>
                  <a:txBody>
                    <a:bodyPr/>
                    <a:lstStyle/>
                    <a:p>
                      <a:pPr marL="0" marR="0" algn="ctr">
                        <a:lnSpc>
                          <a:spcPct val="115000"/>
                        </a:lnSpc>
                        <a:spcBef>
                          <a:spcPts val="0"/>
                        </a:spcBef>
                        <a:spcAft>
                          <a:spcPts val="0"/>
                        </a:spcAft>
                      </a:pPr>
                      <a:r>
                        <a:rPr lang="en-US" sz="900" b="1"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Proficient</a:t>
                      </a:r>
                    </a:p>
                  </a:txBody>
                  <a:tcPr marL="55104" marR="55104" marT="0" marB="0" anchor="ctr">
                    <a:lnL w="12700" cap="flat" cmpd="sng" algn="ctr">
                      <a:solidFill>
                        <a:srgbClr val="252C6E"/>
                      </a:solidFill>
                      <a:prstDash val="dot"/>
                      <a:round/>
                      <a:headEnd type="none" w="med" len="med"/>
                      <a:tailEnd type="none" w="med" len="med"/>
                    </a:lnL>
                    <a:lnR w="12700" cap="flat" cmpd="sng" algn="ctr">
                      <a:solidFill>
                        <a:srgbClr val="252C6E"/>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2E9"/>
                    </a:solidFill>
                  </a:tcPr>
                </a:tc>
                <a:tc>
                  <a:txBody>
                    <a:bodyPr/>
                    <a:lstStyle/>
                    <a:p>
                      <a:pPr marL="0" marR="0" algn="ctr">
                        <a:lnSpc>
                          <a:spcPct val="115000"/>
                        </a:lnSpc>
                        <a:spcBef>
                          <a:spcPts val="0"/>
                        </a:spcBef>
                        <a:spcAft>
                          <a:spcPts val="0"/>
                        </a:spcAft>
                      </a:pPr>
                      <a:r>
                        <a:rPr lang="en-US" sz="900" b="1"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Not Included</a:t>
                      </a:r>
                    </a:p>
                  </a:txBody>
                  <a:tcPr marL="55104" marR="55104" marT="0" marB="0" anchor="ctr">
                    <a:lnL w="12700" cap="flat" cmpd="sng" algn="ctr">
                      <a:solidFill>
                        <a:srgbClr val="252C6E"/>
                      </a:solidFill>
                      <a:prstDash val="dot"/>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2E9"/>
                    </a:solidFill>
                  </a:tcPr>
                </a:tc>
                <a:tc>
                  <a:txBody>
                    <a:bodyPr/>
                    <a:lstStyle/>
                    <a:p>
                      <a:pPr marL="0" marR="0" algn="ctr">
                        <a:lnSpc>
                          <a:spcPct val="115000"/>
                        </a:lnSpc>
                        <a:spcBef>
                          <a:spcPts val="0"/>
                        </a:spcBef>
                        <a:spcAft>
                          <a:spcPts val="0"/>
                        </a:spcAft>
                      </a:pPr>
                      <a:r>
                        <a:rPr lang="en-US" sz="11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Total</a:t>
                      </a:r>
                    </a:p>
                  </a:txBody>
                  <a:tcPr marL="39709" marR="39709" marT="0" marB="0" anchor="ctr">
                    <a:lnL w="12700" cap="flat" cmpd="sng" algn="ctr">
                      <a:solidFill>
                        <a:schemeClr val="tx1">
                          <a:lumMod val="75000"/>
                          <a:lumOff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59454">
                <a:tc>
                  <a:txBody>
                    <a:bodyPr/>
                    <a:lstStyle/>
                    <a:p>
                      <a:pPr marL="0" marR="0" algn="ctr">
                        <a:lnSpc>
                          <a:spcPct val="115000"/>
                        </a:lnSpc>
                        <a:spcBef>
                          <a:spcPts val="0"/>
                        </a:spcBef>
                        <a:spcAft>
                          <a:spcPts val="0"/>
                        </a:spcAft>
                      </a:pPr>
                      <a:r>
                        <a:rPr lang="en-US" sz="900" b="1"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Below</a:t>
                      </a:r>
                      <a:r>
                        <a:rPr lang="en-US" sz="900" b="1"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Basic</a:t>
                      </a:r>
                    </a:p>
                  </a:txBody>
                  <a:tcPr marL="39709" marR="39709"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FFF9"/>
                    </a:solidFill>
                  </a:tcPr>
                </a:tc>
                <a:tc>
                  <a:txBody>
                    <a:bodyPr/>
                    <a:lstStyle/>
                    <a:p>
                      <a:pPr marL="0" marR="0" algn="ctr">
                        <a:lnSpc>
                          <a:spcPct val="115000"/>
                        </a:lnSpc>
                        <a:spcBef>
                          <a:spcPts val="0"/>
                        </a:spcBef>
                        <a:spcAft>
                          <a:spcPts val="0"/>
                        </a:spcAft>
                      </a:pPr>
                      <a:r>
                        <a:rPr lang="en-US" sz="11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endParaRPr lang="en-US" sz="1100" b="0" dirty="0">
                        <a:effectLst/>
                        <a:latin typeface="Verdana" panose="020B0604030504040204" pitchFamily="34" charset="0"/>
                        <a:ea typeface="Verdana" panose="020B0604030504040204" pitchFamily="34" charset="0"/>
                        <a:cs typeface="Verdana" panose="020B0604030504040204" pitchFamily="34" charset="0"/>
                      </a:endParaRPr>
                    </a:p>
                  </a:txBody>
                  <a:tcPr marL="40736" marR="40736" marT="0" marB="0" anchor="ctr">
                    <a:lnL w="12700" cap="flat" cmpd="sng" algn="ctr">
                      <a:solidFill>
                        <a:schemeClr val="tx1"/>
                      </a:solidFill>
                      <a:prstDash val="solid"/>
                      <a:round/>
                      <a:headEnd type="none" w="med" len="med"/>
                      <a:tailEnd type="none" w="med" len="med"/>
                    </a:lnL>
                    <a:lnR w="12700" cap="flat" cmpd="sng" algn="ctr">
                      <a:solidFill>
                        <a:srgbClr val="252C6E"/>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algn="ctr">
                        <a:lnSpc>
                          <a:spcPct val="115000"/>
                        </a:lnSpc>
                        <a:spcBef>
                          <a:spcPts val="0"/>
                        </a:spcBef>
                        <a:spcAft>
                          <a:spcPts val="0"/>
                        </a:spcAft>
                      </a:pPr>
                      <a:r>
                        <a:rPr lang="en-US" sz="11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endParaRPr lang="en-US" sz="1100" b="0" dirty="0">
                        <a:effectLst/>
                        <a:latin typeface="Verdana" panose="020B0604030504040204" pitchFamily="34" charset="0"/>
                        <a:ea typeface="Verdana" panose="020B0604030504040204" pitchFamily="34" charset="0"/>
                        <a:cs typeface="Verdana" panose="020B0604030504040204" pitchFamily="34" charset="0"/>
                      </a:endParaRPr>
                    </a:p>
                  </a:txBody>
                  <a:tcPr marL="40736" marR="40736" marT="0" marB="0" anchor="ctr">
                    <a:lnL w="12700" cap="flat" cmpd="sng" algn="ctr">
                      <a:solidFill>
                        <a:srgbClr val="252C6E"/>
                      </a:solidFill>
                      <a:prstDash val="dot"/>
                      <a:round/>
                      <a:headEnd type="none" w="med" len="med"/>
                      <a:tailEnd type="none" w="med" len="med"/>
                    </a:lnL>
                    <a:lnR w="12700" cap="flat" cmpd="sng" algn="ctr">
                      <a:solidFill>
                        <a:srgbClr val="252C6E"/>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algn="ctr">
                        <a:lnSpc>
                          <a:spcPct val="115000"/>
                        </a:lnSpc>
                        <a:spcBef>
                          <a:spcPts val="0"/>
                        </a:spcBef>
                        <a:spcAft>
                          <a:spcPts val="0"/>
                        </a:spcAft>
                      </a:pPr>
                      <a:r>
                        <a:rPr lang="en-US" sz="11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endParaRPr lang="en-US" sz="1100" b="0" dirty="0">
                        <a:effectLst/>
                        <a:latin typeface="Verdana" panose="020B0604030504040204" pitchFamily="34" charset="0"/>
                        <a:ea typeface="Verdana" panose="020B0604030504040204" pitchFamily="34" charset="0"/>
                        <a:cs typeface="Verdana" panose="020B0604030504040204" pitchFamily="34" charset="0"/>
                      </a:endParaRPr>
                    </a:p>
                  </a:txBody>
                  <a:tcPr marL="40736" marR="40736" marT="0" marB="0" anchor="ctr">
                    <a:lnL w="12700" cap="flat" cmpd="sng" algn="ctr">
                      <a:solidFill>
                        <a:srgbClr val="252C6E"/>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algn="ctr">
                        <a:lnSpc>
                          <a:spcPct val="115000"/>
                        </a:lnSpc>
                        <a:spcBef>
                          <a:spcPts val="0"/>
                        </a:spcBef>
                        <a:spcAft>
                          <a:spcPts val="0"/>
                        </a:spcAft>
                      </a:pPr>
                      <a:r>
                        <a:rPr lang="en-US" sz="1100" b="1" u="none" kern="1200" dirty="0">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rPr>
                        <a:t>1 state</a:t>
                      </a:r>
                      <a:endParaRPr lang="en-US" sz="1100" b="0" u="non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algn="ctr">
                        <a:lnSpc>
                          <a:spcPct val="115000"/>
                        </a:lnSpc>
                        <a:spcBef>
                          <a:spcPts val="0"/>
                        </a:spcBef>
                        <a:spcAft>
                          <a:spcPts val="0"/>
                        </a:spcAft>
                      </a:pPr>
                      <a:r>
                        <a:rPr lang="en-US" sz="11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PR</a:t>
                      </a:r>
                      <a:r>
                        <a:rPr lang="en-US" sz="1100" b="0" baseline="30000" dirty="0">
                          <a:effectLst/>
                          <a:latin typeface="Verdana" panose="020B0604030504040204" pitchFamily="34" charset="0"/>
                          <a:ea typeface="Verdana" panose="020B0604030504040204" pitchFamily="34" charset="0"/>
                          <a:cs typeface="Verdana" panose="020B0604030504040204" pitchFamily="34" charset="0"/>
                        </a:rPr>
                        <a:t>1</a:t>
                      </a:r>
                      <a:endParaRPr lang="en-US" sz="1100" b="0" dirty="0">
                        <a:effectLst/>
                        <a:latin typeface="Verdana" panose="020B0604030504040204" pitchFamily="34" charset="0"/>
                        <a:ea typeface="Verdana" panose="020B0604030504040204" pitchFamily="34" charset="0"/>
                        <a:cs typeface="Verdana" panose="020B0604030504040204" pitchFamily="34" charset="0"/>
                      </a:endParaRPr>
                    </a:p>
                  </a:txBody>
                  <a:tcPr marL="40736" marR="40736" marT="0" marB="0" anchor="ctr">
                    <a:lnL w="12700" cap="flat" cmpd="sng" algn="ctr">
                      <a:solidFill>
                        <a:schemeClr val="tx1"/>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1</a:t>
                      </a:r>
                    </a:p>
                  </a:txBody>
                  <a:tcPr marL="40736" marR="40736" marT="0" marB="0" anchor="ctr">
                    <a:lnL w="12700" cap="flat" cmpd="sng" algn="ctr">
                      <a:solidFill>
                        <a:schemeClr val="tx1">
                          <a:lumMod val="75000"/>
                          <a:lumOff val="2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DDFFF9"/>
                    </a:solidFill>
                  </a:tcPr>
                </a:tc>
                <a:extLst>
                  <a:ext uri="{0D108BD9-81ED-4DB2-BD59-A6C34878D82A}">
                    <a16:rowId xmlns:a16="http://schemas.microsoft.com/office/drawing/2014/main" val="10002"/>
                  </a:ext>
                </a:extLst>
              </a:tr>
              <a:tr h="1503412">
                <a:tc>
                  <a:txBody>
                    <a:bodyPr/>
                    <a:lstStyle/>
                    <a:p>
                      <a:pPr marL="0" marR="0" algn="ctr">
                        <a:lnSpc>
                          <a:spcPct val="115000"/>
                        </a:lnSpc>
                        <a:spcBef>
                          <a:spcPts val="0"/>
                        </a:spcBef>
                        <a:spcAft>
                          <a:spcPts val="0"/>
                        </a:spcAft>
                      </a:pPr>
                      <a:r>
                        <a:rPr lang="en-US" sz="900" b="1"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Basic</a:t>
                      </a:r>
                    </a:p>
                  </a:txBody>
                  <a:tcPr marL="39709" marR="39709" marT="0" marB="0" vert="vert27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DDFFF9"/>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100" b="1" u="none" kern="1200" dirty="0">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rPr>
                        <a:t>1 state</a:t>
                      </a:r>
                      <a:endParaRPr lang="en-US" sz="1100" b="0" u="non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ctr" defTabSz="457200" rtl="0" eaLnBrk="1" fontAlgn="auto" latinLnBrk="0" hangingPunct="1">
                        <a:lnSpc>
                          <a:spcPct val="115000"/>
                        </a:lnSpc>
                        <a:spcBef>
                          <a:spcPts val="0"/>
                        </a:spcBef>
                        <a:spcAft>
                          <a:spcPts val="0"/>
                        </a:spcAft>
                        <a:buClrTx/>
                        <a:buSzTx/>
                        <a:buFontTx/>
                        <a:buNone/>
                        <a:tabLst/>
                        <a:defRPr/>
                      </a:pPr>
                      <a:r>
                        <a:rPr lang="en-US" sz="11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VA</a:t>
                      </a:r>
                    </a:p>
                  </a:txBody>
                  <a:tcPr marL="40736" marR="40736" marT="0" marB="0" anchor="ctr">
                    <a:lnL w="12700" cap="flat" cmpd="sng" algn="ctr">
                      <a:solidFill>
                        <a:schemeClr val="tx1"/>
                      </a:solidFill>
                      <a:prstDash val="solid"/>
                      <a:round/>
                      <a:headEnd type="none" w="med" len="med"/>
                      <a:tailEnd type="none" w="med" len="med"/>
                    </a:lnL>
                    <a:lnR w="12700" cap="flat" cmpd="sng" algn="ctr">
                      <a:solidFill>
                        <a:srgbClr val="252C6E"/>
                      </a:solidFill>
                      <a:prstDash val="dot"/>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100" b="1" u="none" kern="1200" dirty="0">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rPr>
                        <a:t>33 states</a:t>
                      </a:r>
                      <a:endParaRPr lang="en-US" sz="1100" b="0" u="none" dirty="0">
                        <a:effectLst/>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kern="0" dirty="0">
                          <a:effectLst/>
                          <a:latin typeface="Verdana" panose="020B0604030504040204" pitchFamily="34" charset="0"/>
                          <a:ea typeface="Verdana" panose="020B0604030504040204" pitchFamily="34" charset="0"/>
                          <a:cs typeface="Verdana" panose="020B0604030504040204" pitchFamily="34" charset="0"/>
                        </a:rPr>
                        <a:t>AK</a:t>
                      </a:r>
                      <a:r>
                        <a:rPr lang="en-US" sz="1100" b="0" kern="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 AL</a:t>
                      </a:r>
                      <a:r>
                        <a:rPr lang="en-US" sz="1100" b="0" kern="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r>
                        <a:rPr lang="en-US" sz="1100" b="0" kern="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 AR</a:t>
                      </a:r>
                      <a:r>
                        <a:rPr lang="en-US" sz="1100" b="0" kern="0" dirty="0">
                          <a:effectLst/>
                          <a:latin typeface="Verdana" panose="020B0604030504040204" pitchFamily="34" charset="0"/>
                          <a:ea typeface="Verdana" panose="020B0604030504040204" pitchFamily="34" charset="0"/>
                          <a:cs typeface="Verdana" panose="020B0604030504040204" pitchFamily="34" charset="0"/>
                        </a:rPr>
                        <a:t>, AZ, </a:t>
                      </a:r>
                      <a:r>
                        <a:rPr lang="en-US" sz="1100" b="1" kern="0" dirty="0">
                          <a:solidFill>
                            <a:srgbClr val="0070C0"/>
                          </a:solidFill>
                          <a:effectLst/>
                          <a:latin typeface="Verdana" panose="020B0604030504040204" pitchFamily="34" charset="0"/>
                          <a:ea typeface="Verdana" panose="020B0604030504040204" pitchFamily="34" charset="0"/>
                          <a:cs typeface="Verdana" panose="020B0604030504040204" pitchFamily="34" charset="0"/>
                        </a:rPr>
                        <a:t>CA</a:t>
                      </a:r>
                      <a:r>
                        <a:rPr lang="en-US" sz="1100" b="0" kern="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r>
                        <a:rPr lang="en-US" sz="1100" b="0" kern="0" dirty="0">
                          <a:solidFill>
                            <a:schemeClr val="accent1">
                              <a:lumMod val="60000"/>
                              <a:lumOff val="40000"/>
                            </a:schemeClr>
                          </a:solidFill>
                          <a:effectLst/>
                          <a:latin typeface="Verdana" panose="020B0604030504040204" pitchFamily="34" charset="0"/>
                          <a:ea typeface="Verdana" panose="020B0604030504040204" pitchFamily="34" charset="0"/>
                          <a:cs typeface="Verdana" panose="020B0604030504040204" pitchFamily="34" charset="0"/>
                        </a:rPr>
                        <a:t> </a:t>
                      </a:r>
                      <a:r>
                        <a:rPr lang="en-US" sz="1100" b="1" kern="0" dirty="0">
                          <a:solidFill>
                            <a:srgbClr val="0070C0"/>
                          </a:solidFill>
                          <a:effectLst/>
                          <a:latin typeface="Verdana" panose="020B0604030504040204" pitchFamily="34" charset="0"/>
                          <a:ea typeface="Verdana" panose="020B0604030504040204" pitchFamily="34" charset="0"/>
                          <a:cs typeface="Verdana" panose="020B0604030504040204" pitchFamily="34" charset="0"/>
                        </a:rPr>
                        <a:t>CT</a:t>
                      </a:r>
                      <a:r>
                        <a:rPr lang="en-US" sz="1100" b="0" kern="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r>
                        <a:rPr lang="en-US" sz="1100" b="0" kern="0" dirty="0">
                          <a:solidFill>
                            <a:schemeClr val="accent5">
                              <a:lumMod val="60000"/>
                              <a:lumOff val="40000"/>
                            </a:schemeClr>
                          </a:solidFill>
                          <a:effectLst/>
                          <a:latin typeface="Verdana" panose="020B0604030504040204" pitchFamily="34" charset="0"/>
                          <a:ea typeface="Verdana" panose="020B0604030504040204" pitchFamily="34" charset="0"/>
                          <a:cs typeface="Verdana" panose="020B0604030504040204" pitchFamily="34" charset="0"/>
                        </a:rPr>
                        <a:t> </a:t>
                      </a:r>
                      <a:r>
                        <a:rPr lang="en-US" sz="1100" b="1" dirty="0">
                          <a:solidFill>
                            <a:schemeClr val="accent5">
                              <a:lumMod val="75000"/>
                            </a:schemeClr>
                          </a:solidFill>
                          <a:effectLst/>
                          <a:latin typeface="Verdana" panose="020B0604030504040204" pitchFamily="34" charset="0"/>
                          <a:ea typeface="Verdana" panose="020B0604030504040204" pitchFamily="34" charset="0"/>
                          <a:cs typeface="Verdana" panose="020B0604030504040204" pitchFamily="34" charset="0"/>
                        </a:rPr>
                        <a:t>DC</a:t>
                      </a:r>
                      <a:r>
                        <a:rPr lang="en-US" sz="11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en-US" sz="1100" b="1" kern="0" dirty="0">
                          <a:solidFill>
                            <a:srgbClr val="0070C0"/>
                          </a:solidFill>
                          <a:effectLst/>
                          <a:latin typeface="Verdana" panose="020B0604030504040204" pitchFamily="34" charset="0"/>
                          <a:ea typeface="Verdana" panose="020B0604030504040204" pitchFamily="34" charset="0"/>
                          <a:cs typeface="Verdana" panose="020B0604030504040204" pitchFamily="34" charset="0"/>
                        </a:rPr>
                        <a:t>DE</a:t>
                      </a:r>
                      <a:r>
                        <a:rPr lang="en-US" sz="1100" b="0" kern="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a:t>
                      </a:r>
                      <a:r>
                        <a:rPr lang="en-US" sz="1100" b="0" kern="0" dirty="0">
                          <a:effectLst/>
                          <a:latin typeface="Verdana" panose="020B0604030504040204" pitchFamily="34" charset="0"/>
                          <a:ea typeface="Verdana" panose="020B0604030504040204" pitchFamily="34" charset="0"/>
                          <a:cs typeface="Verdana" panose="020B0604030504040204" pitchFamily="34" charset="0"/>
                        </a:rPr>
                        <a:t> FL, GA</a:t>
                      </a:r>
                      <a:r>
                        <a:rPr lang="en-US" sz="1100" b="0" kern="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a:t>
                      </a:r>
                      <a:r>
                        <a:rPr lang="en-US" sz="1100" b="0" kern="0" dirty="0">
                          <a:solidFill>
                            <a:schemeClr val="accent5">
                              <a:lumMod val="60000"/>
                              <a:lumOff val="40000"/>
                            </a:schemeClr>
                          </a:solidFill>
                          <a:effectLst/>
                          <a:latin typeface="Verdana" panose="020B0604030504040204" pitchFamily="34" charset="0"/>
                          <a:ea typeface="Verdana" panose="020B0604030504040204" pitchFamily="34" charset="0"/>
                          <a:cs typeface="Verdana" panose="020B0604030504040204" pitchFamily="34" charset="0"/>
                        </a:rPr>
                        <a:t> </a:t>
                      </a:r>
                      <a:r>
                        <a:rPr lang="en-US" sz="1100" b="1" kern="0" dirty="0">
                          <a:solidFill>
                            <a:srgbClr val="0070C0"/>
                          </a:solidFill>
                          <a:effectLst/>
                          <a:latin typeface="Verdana" panose="020B0604030504040204" pitchFamily="34" charset="0"/>
                          <a:ea typeface="Verdana" panose="020B0604030504040204" pitchFamily="34" charset="0"/>
                          <a:cs typeface="Verdana" panose="020B0604030504040204" pitchFamily="34" charset="0"/>
                        </a:rPr>
                        <a:t>HI</a:t>
                      </a:r>
                      <a:r>
                        <a:rPr lang="en-US" sz="1100" b="0" kern="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a:t>
                      </a:r>
                      <a:r>
                        <a:rPr lang="en-US" sz="1100" b="0" kern="0" dirty="0">
                          <a:solidFill>
                            <a:schemeClr val="accent1">
                              <a:lumMod val="60000"/>
                              <a:lumOff val="40000"/>
                            </a:schemeClr>
                          </a:solidFill>
                          <a:effectLst/>
                          <a:latin typeface="Verdana" panose="020B0604030504040204" pitchFamily="34" charset="0"/>
                          <a:ea typeface="Verdana" panose="020B0604030504040204" pitchFamily="34" charset="0"/>
                          <a:cs typeface="Verdana" panose="020B0604030504040204" pitchFamily="34" charset="0"/>
                        </a:rPr>
                        <a:t> </a:t>
                      </a:r>
                      <a:r>
                        <a:rPr lang="en-US" sz="1100" b="0" kern="0" dirty="0">
                          <a:effectLst/>
                          <a:latin typeface="Verdana" panose="020B0604030504040204" pitchFamily="34" charset="0"/>
                          <a:ea typeface="Verdana" panose="020B0604030504040204" pitchFamily="34" charset="0"/>
                          <a:cs typeface="Verdana" panose="020B0604030504040204" pitchFamily="34" charset="0"/>
                        </a:rPr>
                        <a:t>IA, </a:t>
                      </a:r>
                      <a:r>
                        <a:rPr lang="en-US" sz="1100" b="1" kern="0" dirty="0">
                          <a:solidFill>
                            <a:srgbClr val="0070C0"/>
                          </a:solidFill>
                          <a:effectLst/>
                          <a:latin typeface="Verdana" panose="020B0604030504040204" pitchFamily="34" charset="0"/>
                          <a:ea typeface="Verdana" panose="020B0604030504040204" pitchFamily="34" charset="0"/>
                          <a:cs typeface="Verdana" panose="020B0604030504040204" pitchFamily="34" charset="0"/>
                        </a:rPr>
                        <a:t>ID</a:t>
                      </a:r>
                      <a:r>
                        <a:rPr lang="en-US" sz="1100" b="0" kern="0" dirty="0">
                          <a:effectLst/>
                          <a:latin typeface="Verdana" panose="020B0604030504040204" pitchFamily="34" charset="0"/>
                          <a:ea typeface="Verdana" panose="020B0604030504040204" pitchFamily="34" charset="0"/>
                          <a:cs typeface="Verdana" panose="020B0604030504040204" pitchFamily="34" charset="0"/>
                        </a:rPr>
                        <a:t>, IN, KY, </a:t>
                      </a:r>
                      <a:r>
                        <a:rPr lang="en-US" sz="1100" b="1" kern="1200" dirty="0">
                          <a:solidFill>
                            <a:schemeClr val="accent5">
                              <a:lumMod val="75000"/>
                            </a:schemeClr>
                          </a:solidFill>
                          <a:effectLst/>
                          <a:latin typeface="Verdana" panose="020B0604030504040204" pitchFamily="34" charset="0"/>
                          <a:ea typeface="Verdana" panose="020B0604030504040204" pitchFamily="34" charset="0"/>
                          <a:cs typeface="Verdana" panose="020B0604030504040204" pitchFamily="34" charset="0"/>
                        </a:rPr>
                        <a:t>LA</a:t>
                      </a:r>
                      <a:r>
                        <a:rPr lang="en-US" sz="1100" b="0" kern="0" dirty="0">
                          <a:effectLst/>
                          <a:latin typeface="Verdana" panose="020B0604030504040204" pitchFamily="34" charset="0"/>
                          <a:ea typeface="Verdana" panose="020B0604030504040204" pitchFamily="34" charset="0"/>
                          <a:cs typeface="Verdana" panose="020B0604030504040204" pitchFamily="34" charset="0"/>
                        </a:rPr>
                        <a:t>, </a:t>
                      </a:r>
                      <a:r>
                        <a:rPr lang="en-US" sz="1100" b="1" kern="1200" dirty="0">
                          <a:solidFill>
                            <a:schemeClr val="accent5">
                              <a:lumMod val="75000"/>
                            </a:schemeClr>
                          </a:solidFill>
                          <a:effectLst/>
                          <a:latin typeface="Verdana" panose="020B0604030504040204" pitchFamily="34" charset="0"/>
                          <a:ea typeface="Verdana" panose="020B0604030504040204" pitchFamily="34" charset="0"/>
                          <a:cs typeface="Verdana" panose="020B0604030504040204" pitchFamily="34" charset="0"/>
                        </a:rPr>
                        <a:t>MD</a:t>
                      </a:r>
                      <a:r>
                        <a:rPr lang="en-US" sz="1100" b="0" kern="0" dirty="0">
                          <a:effectLst/>
                          <a:latin typeface="Verdana" panose="020B0604030504040204" pitchFamily="34" charset="0"/>
                          <a:ea typeface="Verdana" panose="020B0604030504040204" pitchFamily="34" charset="0"/>
                          <a:cs typeface="Verdana" panose="020B0604030504040204" pitchFamily="34" charset="0"/>
                        </a:rPr>
                        <a:t>,</a:t>
                      </a:r>
                      <a:r>
                        <a:rPr lang="en-US" sz="1100" b="1" kern="1200" dirty="0">
                          <a:solidFill>
                            <a:schemeClr val="accent5">
                              <a:lumMod val="75000"/>
                            </a:schemeClr>
                          </a:solidFill>
                          <a:effectLst/>
                          <a:latin typeface="Verdana" panose="020B0604030504040204" pitchFamily="34" charset="0"/>
                          <a:ea typeface="Verdana" panose="020B0604030504040204" pitchFamily="34" charset="0"/>
                          <a:cs typeface="Verdana" panose="020B0604030504040204" pitchFamily="34" charset="0"/>
                        </a:rPr>
                        <a:t> </a:t>
                      </a:r>
                      <a:r>
                        <a:rPr lang="en-US" sz="11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MI</a:t>
                      </a:r>
                      <a:r>
                        <a:rPr lang="en-US" sz="1100" b="0" kern="0" dirty="0">
                          <a:effectLst/>
                          <a:latin typeface="Verdana" panose="020B0604030504040204" pitchFamily="34" charset="0"/>
                          <a:ea typeface="Verdana" panose="020B0604030504040204" pitchFamily="34" charset="0"/>
                          <a:cs typeface="Verdana" panose="020B0604030504040204" pitchFamily="34" charset="0"/>
                        </a:rPr>
                        <a:t>, MN, </a:t>
                      </a:r>
                      <a:r>
                        <a:rPr lang="en-US" sz="1100" b="0" kern="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MO</a:t>
                      </a:r>
                      <a:r>
                        <a:rPr lang="en-US" sz="1100" b="0" kern="0" dirty="0">
                          <a:effectLst/>
                          <a:latin typeface="Verdana" panose="020B0604030504040204" pitchFamily="34" charset="0"/>
                          <a:ea typeface="Verdana" panose="020B0604030504040204" pitchFamily="34" charset="0"/>
                          <a:cs typeface="Verdana" panose="020B0604030504040204" pitchFamily="34" charset="0"/>
                        </a:rPr>
                        <a:t>, MS, </a:t>
                      </a:r>
                      <a:r>
                        <a:rPr lang="en-US" sz="1100" b="1" kern="0" dirty="0">
                          <a:solidFill>
                            <a:srgbClr val="0070C0"/>
                          </a:solidFill>
                          <a:effectLst/>
                          <a:latin typeface="Verdana" panose="020B0604030504040204" pitchFamily="34" charset="0"/>
                          <a:ea typeface="Verdana" panose="020B0604030504040204" pitchFamily="34" charset="0"/>
                          <a:cs typeface="Verdana" panose="020B0604030504040204" pitchFamily="34" charset="0"/>
                        </a:rPr>
                        <a:t>MT</a:t>
                      </a:r>
                      <a:r>
                        <a:rPr lang="en-US" sz="1100" b="0" kern="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a:t>
                      </a:r>
                      <a:r>
                        <a:rPr lang="en-US" sz="1100" b="0" kern="0" dirty="0">
                          <a:effectLst/>
                          <a:latin typeface="Verdana" panose="020B0604030504040204" pitchFamily="34" charset="0"/>
                          <a:ea typeface="Verdana" panose="020B0604030504040204" pitchFamily="34" charset="0"/>
                          <a:cs typeface="Verdana" panose="020B0604030504040204" pitchFamily="34" charset="0"/>
                        </a:rPr>
                        <a:t> NE, </a:t>
                      </a:r>
                      <a:r>
                        <a:rPr lang="en-US" sz="1100" b="1" kern="0" dirty="0">
                          <a:solidFill>
                            <a:srgbClr val="0070C0"/>
                          </a:solidFill>
                          <a:effectLst/>
                          <a:latin typeface="Verdana" panose="020B0604030504040204" pitchFamily="34" charset="0"/>
                          <a:ea typeface="Verdana" panose="020B0604030504040204" pitchFamily="34" charset="0"/>
                          <a:cs typeface="Verdana" panose="020B0604030504040204" pitchFamily="34" charset="0"/>
                        </a:rPr>
                        <a:t>NV</a:t>
                      </a:r>
                      <a:r>
                        <a:rPr lang="en-US" sz="1100" b="0" kern="0" dirty="0">
                          <a:effectLst/>
                          <a:latin typeface="Verdana" panose="020B0604030504040204" pitchFamily="34" charset="0"/>
                          <a:ea typeface="Verdana" panose="020B0604030504040204" pitchFamily="34" charset="0"/>
                          <a:cs typeface="Verdana" panose="020B0604030504040204" pitchFamily="34" charset="0"/>
                        </a:rPr>
                        <a:t>, NY, OH, </a:t>
                      </a:r>
                      <a:r>
                        <a:rPr lang="en-US" sz="1100" b="1" kern="0" dirty="0">
                          <a:solidFill>
                            <a:srgbClr val="0070C0"/>
                          </a:solidFill>
                          <a:effectLst/>
                          <a:latin typeface="Verdana" panose="020B0604030504040204" pitchFamily="34" charset="0"/>
                          <a:ea typeface="Verdana" panose="020B0604030504040204" pitchFamily="34" charset="0"/>
                          <a:cs typeface="Verdana" panose="020B0604030504040204" pitchFamily="34" charset="0"/>
                        </a:rPr>
                        <a:t>OR</a:t>
                      </a:r>
                      <a:r>
                        <a:rPr lang="en-US" sz="1100" b="0" kern="0" dirty="0">
                          <a:effectLst/>
                          <a:latin typeface="Verdana" panose="020B0604030504040204" pitchFamily="34" charset="0"/>
                          <a:ea typeface="Verdana" panose="020B0604030504040204" pitchFamily="34" charset="0"/>
                          <a:cs typeface="Verdana" panose="020B0604030504040204" pitchFamily="34" charset="0"/>
                        </a:rPr>
                        <a:t>, </a:t>
                      </a:r>
                      <a:r>
                        <a:rPr lang="en-US" sz="1100" b="0" kern="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SC</a:t>
                      </a:r>
                      <a:r>
                        <a:rPr lang="en-US" sz="1100" b="0" kern="0" dirty="0">
                          <a:effectLst/>
                          <a:latin typeface="Verdana" panose="020B0604030504040204" pitchFamily="34" charset="0"/>
                          <a:ea typeface="Verdana" panose="020B0604030504040204" pitchFamily="34" charset="0"/>
                          <a:cs typeface="Verdana" panose="020B0604030504040204" pitchFamily="34" charset="0"/>
                        </a:rPr>
                        <a:t>, </a:t>
                      </a:r>
                      <a:r>
                        <a:rPr lang="en-US" sz="1100" b="1" kern="0" dirty="0">
                          <a:solidFill>
                            <a:srgbClr val="0070C0"/>
                          </a:solidFill>
                          <a:effectLst/>
                          <a:latin typeface="Verdana" panose="020B0604030504040204" pitchFamily="34" charset="0"/>
                          <a:ea typeface="Verdana" panose="020B0604030504040204" pitchFamily="34" charset="0"/>
                          <a:cs typeface="Verdana" panose="020B0604030504040204" pitchFamily="34" charset="0"/>
                        </a:rPr>
                        <a:t>SD</a:t>
                      </a:r>
                      <a:r>
                        <a:rPr lang="en-US" sz="1100" b="0" kern="0" dirty="0">
                          <a:effectLst/>
                          <a:latin typeface="Verdana" panose="020B0604030504040204" pitchFamily="34" charset="0"/>
                          <a:ea typeface="Verdana" panose="020B0604030504040204" pitchFamily="34" charset="0"/>
                          <a:cs typeface="Verdana" panose="020B0604030504040204" pitchFamily="34" charset="0"/>
                        </a:rPr>
                        <a:t>, UT, </a:t>
                      </a:r>
                      <a:r>
                        <a:rPr lang="en-US" sz="1100" b="1" kern="0" dirty="0">
                          <a:solidFill>
                            <a:srgbClr val="0070C0"/>
                          </a:solidFill>
                          <a:effectLst/>
                          <a:latin typeface="Verdana" panose="020B0604030504040204" pitchFamily="34" charset="0"/>
                          <a:ea typeface="Verdana" panose="020B0604030504040204" pitchFamily="34" charset="0"/>
                          <a:cs typeface="Verdana" panose="020B0604030504040204" pitchFamily="34" charset="0"/>
                        </a:rPr>
                        <a:t>VT</a:t>
                      </a:r>
                      <a:r>
                        <a:rPr lang="en-US" sz="1100" b="0" kern="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a:t>
                      </a:r>
                      <a:r>
                        <a:rPr lang="en-US" sz="1100" b="0" kern="0" dirty="0">
                          <a:solidFill>
                            <a:schemeClr val="accent1">
                              <a:lumMod val="60000"/>
                              <a:lumOff val="40000"/>
                            </a:schemeClr>
                          </a:solidFill>
                          <a:effectLst/>
                          <a:latin typeface="Verdana" panose="020B0604030504040204" pitchFamily="34" charset="0"/>
                          <a:ea typeface="Verdana" panose="020B0604030504040204" pitchFamily="34" charset="0"/>
                          <a:cs typeface="Verdana" panose="020B0604030504040204" pitchFamily="34" charset="0"/>
                        </a:rPr>
                        <a:t> </a:t>
                      </a:r>
                      <a:r>
                        <a:rPr lang="en-US" sz="1100" b="1" kern="0" dirty="0">
                          <a:solidFill>
                            <a:srgbClr val="0070C0"/>
                          </a:solidFill>
                          <a:effectLst/>
                          <a:latin typeface="Verdana" panose="020B0604030504040204" pitchFamily="34" charset="0"/>
                          <a:ea typeface="Verdana" panose="020B0604030504040204" pitchFamily="34" charset="0"/>
                          <a:cs typeface="Verdana" panose="020B0604030504040204" pitchFamily="34" charset="0"/>
                        </a:rPr>
                        <a:t>WA</a:t>
                      </a:r>
                      <a:r>
                        <a:rPr lang="en-US" sz="1100" b="0" kern="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a:t>
                      </a:r>
                      <a:r>
                        <a:rPr lang="en-US" sz="1100" b="0" kern="0" dirty="0">
                          <a:solidFill>
                            <a:schemeClr val="accent1">
                              <a:lumMod val="60000"/>
                              <a:lumOff val="40000"/>
                            </a:schemeClr>
                          </a:solidFill>
                          <a:effectLst/>
                          <a:latin typeface="Verdana" panose="020B0604030504040204" pitchFamily="34" charset="0"/>
                          <a:ea typeface="Verdana" panose="020B0604030504040204" pitchFamily="34" charset="0"/>
                          <a:cs typeface="Verdana" panose="020B0604030504040204" pitchFamily="34" charset="0"/>
                        </a:rPr>
                        <a:t> </a:t>
                      </a:r>
                      <a:r>
                        <a:rPr lang="en-US" sz="1100" b="0" kern="0" dirty="0">
                          <a:effectLst/>
                          <a:latin typeface="Verdana" panose="020B0604030504040204" pitchFamily="34" charset="0"/>
                          <a:ea typeface="Verdana" panose="020B0604030504040204" pitchFamily="34" charset="0"/>
                          <a:cs typeface="Verdana" panose="020B0604030504040204" pitchFamily="34" charset="0"/>
                        </a:rPr>
                        <a:t>WY</a:t>
                      </a:r>
                      <a:endParaRPr lang="en-US" sz="1100" b="0" kern="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solidFill>
                        <a:srgbClr val="252C6E"/>
                      </a:solidFill>
                      <a:prstDash val="dot"/>
                      <a:round/>
                      <a:headEnd type="none" w="med" len="med"/>
                      <a:tailEnd type="none" w="med" len="med"/>
                    </a:lnL>
                    <a:lnR w="12700" cap="flat" cmpd="sng" algn="ctr">
                      <a:solidFill>
                        <a:srgbClr val="252C6E"/>
                      </a:solidFill>
                      <a:prstDash val="dot"/>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100" b="1" u="none" kern="1200" dirty="0">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rPr>
                        <a:t>2 states </a:t>
                      </a:r>
                      <a:endParaRPr lang="en-US" sz="1100" b="0" u="non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ctr" defTabSz="457200" rtl="0" eaLnBrk="1" fontAlgn="auto" latinLnBrk="0" hangingPunct="1">
                        <a:lnSpc>
                          <a:spcPct val="115000"/>
                        </a:lnSpc>
                        <a:spcBef>
                          <a:spcPts val="0"/>
                        </a:spcBef>
                        <a:spcAft>
                          <a:spcPts val="0"/>
                        </a:spcAft>
                        <a:buClrTx/>
                        <a:buSzTx/>
                        <a:buFontTx/>
                        <a:buNone/>
                        <a:tabLst/>
                        <a:defRPr/>
                      </a:pPr>
                      <a:r>
                        <a:rPr lang="en-US" sz="11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OK, TN</a:t>
                      </a:r>
                    </a:p>
                  </a:txBody>
                  <a:tcPr marL="40736" marR="40736" marT="0" marB="0" anchor="ctr">
                    <a:lnL w="12700" cap="flat" cmpd="sng" algn="ctr">
                      <a:solidFill>
                        <a:srgbClr val="252C6E"/>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100" b="1" u="none" kern="1200" dirty="0">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rPr>
                        <a:t>1 state</a:t>
                      </a:r>
                    </a:p>
                    <a:p>
                      <a:pPr marL="0" marR="0" lvl="0" indent="0" algn="ctr" defTabSz="457200" rtl="0" eaLnBrk="1" fontAlgn="auto" latinLnBrk="0" hangingPunct="1">
                        <a:lnSpc>
                          <a:spcPct val="115000"/>
                        </a:lnSpc>
                        <a:spcBef>
                          <a:spcPts val="0"/>
                        </a:spcBef>
                        <a:spcAft>
                          <a:spcPts val="0"/>
                        </a:spcAft>
                        <a:buClrTx/>
                        <a:buSzTx/>
                        <a:buFontTx/>
                        <a:buNone/>
                        <a:tabLst/>
                        <a:defRPr/>
                      </a:pPr>
                      <a:r>
                        <a:rPr lang="en-US" sz="11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WV</a:t>
                      </a:r>
                      <a:r>
                        <a:rPr lang="en-US" sz="1100" b="0" baseline="30000" dirty="0">
                          <a:effectLst/>
                          <a:latin typeface="Verdana" panose="020B0604030504040204" pitchFamily="34" charset="0"/>
                          <a:ea typeface="Verdana" panose="020B0604030504040204" pitchFamily="34" charset="0"/>
                          <a:cs typeface="Verdana" panose="020B0604030504040204" pitchFamily="34" charset="0"/>
                        </a:rPr>
                        <a:t>2</a:t>
                      </a:r>
                      <a:endParaRPr lang="en-US" sz="11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40736" marR="40736" marT="0" marB="0" anchor="ctr">
                    <a:lnL w="12700" cap="flat" cmpd="sng" algn="ctr">
                      <a:solidFill>
                        <a:schemeClr val="tx1"/>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37</a:t>
                      </a:r>
                    </a:p>
                  </a:txBody>
                  <a:tcPr marL="40736" marR="40736" marT="0" marB="0" anchor="ctr">
                    <a:lnL w="12700" cap="flat" cmpd="sng" algn="ctr">
                      <a:solidFill>
                        <a:schemeClr val="tx1">
                          <a:lumMod val="75000"/>
                          <a:lumOff val="2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DDFFF9"/>
                    </a:solidFill>
                  </a:tcPr>
                </a:tc>
                <a:extLst>
                  <a:ext uri="{0D108BD9-81ED-4DB2-BD59-A6C34878D82A}">
                    <a16:rowId xmlns:a16="http://schemas.microsoft.com/office/drawing/2014/main" val="10003"/>
                  </a:ext>
                </a:extLst>
              </a:tr>
              <a:tr h="932522">
                <a:tc>
                  <a:txBody>
                    <a:bodyPr/>
                    <a:lstStyle/>
                    <a:p>
                      <a:pPr marL="0" marR="0" algn="ctr">
                        <a:lnSpc>
                          <a:spcPct val="115000"/>
                        </a:lnSpc>
                        <a:spcBef>
                          <a:spcPts val="0"/>
                        </a:spcBef>
                        <a:spcAft>
                          <a:spcPts val="0"/>
                        </a:spcAft>
                      </a:pPr>
                      <a:r>
                        <a:rPr lang="en-US" sz="900" b="1"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Proficient</a:t>
                      </a:r>
                    </a:p>
                  </a:txBody>
                  <a:tcPr marL="39709" marR="39709" marT="0" marB="0" vert="vert27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DDFFF9"/>
                    </a:solidFill>
                  </a:tcPr>
                </a:tc>
                <a:tc>
                  <a:txBody>
                    <a:bodyPr/>
                    <a:lstStyle/>
                    <a:p>
                      <a:pPr marL="0" marR="0" algn="ctr">
                        <a:lnSpc>
                          <a:spcPct val="115000"/>
                        </a:lnSpc>
                        <a:spcBef>
                          <a:spcPts val="0"/>
                        </a:spcBef>
                        <a:spcAft>
                          <a:spcPts val="0"/>
                        </a:spcAft>
                      </a:pPr>
                      <a:r>
                        <a:rPr lang="en-US" sz="11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endParaRPr lang="en-US" sz="1100" b="0" dirty="0">
                        <a:effectLst/>
                        <a:latin typeface="Verdana" panose="020B0604030504040204" pitchFamily="34" charset="0"/>
                        <a:ea typeface="Verdana" panose="020B0604030504040204" pitchFamily="34" charset="0"/>
                        <a:cs typeface="Verdana" panose="020B0604030504040204" pitchFamily="34" charset="0"/>
                      </a:endParaRPr>
                    </a:p>
                  </a:txBody>
                  <a:tcPr marL="40736" marR="40736" marT="0" marB="0" anchor="ctr">
                    <a:lnL w="12700" cap="flat" cmpd="sng" algn="ctr">
                      <a:solidFill>
                        <a:schemeClr val="tx1"/>
                      </a:solidFill>
                      <a:prstDash val="solid"/>
                      <a:round/>
                      <a:headEnd type="none" w="med" len="med"/>
                      <a:tailEnd type="none" w="med" len="med"/>
                    </a:lnL>
                    <a:lnR w="12700" cap="flat" cmpd="sng" algn="ctr">
                      <a:solidFill>
                        <a:srgbClr val="252C6E"/>
                      </a:solidFill>
                      <a:prstDash val="dot"/>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endParaRPr lang="en-US" sz="1100" b="1"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r>
                        <a:rPr lang="en-US" sz="1100" b="1" u="none" dirty="0">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rPr>
                        <a:t>11 states</a:t>
                      </a:r>
                      <a:endParaRPr lang="en-US" sz="1100" b="1" u="none"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CO, KS, MA, ME, NC, ND, NJ, NM, PA, TX, </a:t>
                      </a:r>
                      <a:r>
                        <a:rPr lang="en-US" sz="1100" b="0" dirty="0">
                          <a:effectLst/>
                          <a:latin typeface="Verdana" panose="020B0604030504040204" pitchFamily="34" charset="0"/>
                          <a:ea typeface="Verdana" panose="020B0604030504040204" pitchFamily="34" charset="0"/>
                          <a:cs typeface="Verdana" panose="020B0604030504040204" pitchFamily="34" charset="0"/>
                        </a:rPr>
                        <a:t>WI</a:t>
                      </a:r>
                    </a:p>
                    <a:p>
                      <a:pPr marL="0" marR="0" indent="0" algn="ctr" defTabSz="457200" rtl="0" eaLnBrk="1" fontAlgn="auto" latinLnBrk="0" hangingPunct="1">
                        <a:lnSpc>
                          <a:spcPct val="115000"/>
                        </a:lnSpc>
                        <a:spcBef>
                          <a:spcPts val="0"/>
                        </a:spcBef>
                        <a:spcAft>
                          <a:spcPts val="0"/>
                        </a:spcAft>
                        <a:buClrTx/>
                        <a:buSzTx/>
                        <a:buFontTx/>
                        <a:buNone/>
                        <a:tabLst/>
                        <a:defRPr/>
                      </a:pPr>
                      <a:endParaRPr lang="en-US" sz="11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40736" marR="40736" marT="0" marB="0">
                    <a:lnL w="12700" cap="flat" cmpd="sng" algn="ctr">
                      <a:solidFill>
                        <a:srgbClr val="252C6E"/>
                      </a:solidFill>
                      <a:prstDash val="dot"/>
                      <a:round/>
                      <a:headEnd type="none" w="med" len="med"/>
                      <a:tailEnd type="none" w="med" len="med"/>
                    </a:lnL>
                    <a:lnR w="12700" cap="flat" cmpd="sng" algn="ctr">
                      <a:solidFill>
                        <a:srgbClr val="252C6E"/>
                      </a:solidFill>
                      <a:prstDash val="dot"/>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100" b="1" u="none" kern="1200" dirty="0">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rPr>
                        <a:t>2 states</a:t>
                      </a:r>
                    </a:p>
                    <a:p>
                      <a:pPr marL="0" marR="0" indent="0" algn="ctr" defTabSz="457200" rtl="0" eaLnBrk="1" fontAlgn="auto" latinLnBrk="0" hangingPunct="1">
                        <a:lnSpc>
                          <a:spcPct val="115000"/>
                        </a:lnSpc>
                        <a:spcBef>
                          <a:spcPts val="0"/>
                        </a:spcBef>
                        <a:spcAft>
                          <a:spcPts val="0"/>
                        </a:spcAft>
                        <a:buClrTx/>
                        <a:buSzTx/>
                        <a:buFontTx/>
                        <a:buNone/>
                        <a:tabLst/>
                        <a:defRPr/>
                      </a:pPr>
                      <a:r>
                        <a:rPr lang="en-US" sz="11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IL, RI</a:t>
                      </a:r>
                    </a:p>
                  </a:txBody>
                  <a:tcPr marL="40736" marR="40736" marT="0" marB="0" anchor="ctr">
                    <a:lnL w="12700" cap="flat" cmpd="sng" algn="ctr">
                      <a:solidFill>
                        <a:srgbClr val="252C6E"/>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algn="ctr">
                        <a:lnSpc>
                          <a:spcPct val="115000"/>
                        </a:lnSpc>
                        <a:spcBef>
                          <a:spcPts val="0"/>
                        </a:spcBef>
                        <a:spcAft>
                          <a:spcPts val="0"/>
                        </a:spcAft>
                      </a:pPr>
                      <a:r>
                        <a:rPr lang="en-US" sz="11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endParaRPr lang="en-US" sz="1100" b="0" dirty="0">
                        <a:effectLst/>
                        <a:latin typeface="Verdana" panose="020B0604030504040204" pitchFamily="34" charset="0"/>
                        <a:ea typeface="Verdana" panose="020B0604030504040204" pitchFamily="34" charset="0"/>
                        <a:cs typeface="Verdana" panose="020B0604030504040204" pitchFamily="34" charset="0"/>
                      </a:endParaRPr>
                    </a:p>
                  </a:txBody>
                  <a:tcPr marL="40736" marR="40736" marT="0" marB="0" anchor="ctr">
                    <a:lnL w="12700" cap="flat" cmpd="sng" algn="ctr">
                      <a:solidFill>
                        <a:schemeClr val="tx1"/>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13</a:t>
                      </a:r>
                    </a:p>
                  </a:txBody>
                  <a:tcPr marL="40736" marR="40736" marT="0" marB="0" anchor="ctr">
                    <a:lnL w="12700" cap="flat" cmpd="sng" algn="ctr">
                      <a:solidFill>
                        <a:schemeClr val="tx1">
                          <a:lumMod val="75000"/>
                          <a:lumOff val="2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DDFFF9"/>
                    </a:solidFill>
                  </a:tcPr>
                </a:tc>
                <a:extLst>
                  <a:ext uri="{0D108BD9-81ED-4DB2-BD59-A6C34878D82A}">
                    <a16:rowId xmlns:a16="http://schemas.microsoft.com/office/drawing/2014/main" val="10004"/>
                  </a:ext>
                </a:extLst>
              </a:tr>
              <a:tr h="681777">
                <a:tc>
                  <a:txBody>
                    <a:bodyPr/>
                    <a:lstStyle/>
                    <a:p>
                      <a:pPr marL="0" marR="0" algn="ctr">
                        <a:lnSpc>
                          <a:spcPct val="115000"/>
                        </a:lnSpc>
                        <a:spcBef>
                          <a:spcPts val="0"/>
                        </a:spcBef>
                        <a:spcAft>
                          <a:spcPts val="0"/>
                        </a:spcAft>
                      </a:pPr>
                      <a:r>
                        <a:rPr lang="en-US" sz="900" b="1"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Not Included</a:t>
                      </a:r>
                    </a:p>
                  </a:txBody>
                  <a:tcPr marL="39709" marR="39709" marT="0" marB="0" vert="vert270" anchor="ctr">
                    <a:lnL w="6350" cap="flat" cmpd="sng" algn="ctr">
                      <a:solidFill>
                        <a:schemeClr val="tx1"/>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FFF9"/>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p>
                  </a:txBody>
                  <a:tcPr marL="40736" marR="40736"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rgbClr val="252C6E"/>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p>
                  </a:txBody>
                  <a:tcPr marL="40736" marR="40736" marT="0" marB="0" anchor="ctr">
                    <a:lnL w="12700" cap="flat" cmpd="sng" algn="ctr">
                      <a:solidFill>
                        <a:srgbClr val="252C6E"/>
                      </a:solidFill>
                      <a:prstDash val="dot"/>
                      <a:round/>
                      <a:headEnd type="none" w="med" len="med"/>
                      <a:tailEnd type="none" w="med" len="med"/>
                    </a:lnL>
                    <a:lnR w="12700" cap="flat" cmpd="sng" algn="ctr">
                      <a:solidFill>
                        <a:srgbClr val="252C6E"/>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p>
                  </a:txBody>
                  <a:tcPr marL="40736" marR="40736" marT="0" marB="0" anchor="ctr">
                    <a:lnL w="12700" cap="flat" cmpd="sng" algn="ctr">
                      <a:solidFill>
                        <a:srgbClr val="252C6E"/>
                      </a:solidFill>
                      <a:prstDash val="dot"/>
                      <a:round/>
                      <a:headEnd type="none" w="med" len="med"/>
                      <a:tailEnd type="none" w="med" len="med"/>
                    </a:lnL>
                    <a:lnR w="12700" cap="flat" cmpd="sng" algn="ctr">
                      <a:solidFill>
                        <a:srgbClr val="252C6E"/>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100" b="1" u="none" kern="1200" dirty="0">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rPr>
                        <a:t>1 state</a:t>
                      </a:r>
                    </a:p>
                    <a:p>
                      <a:pPr marL="0" marR="0" lvl="0" indent="0" algn="ctr" defTabSz="457200" rtl="0" eaLnBrk="1" fontAlgn="auto" latinLnBrk="0" hangingPunct="1">
                        <a:lnSpc>
                          <a:spcPct val="115000"/>
                        </a:lnSpc>
                        <a:spcBef>
                          <a:spcPts val="0"/>
                        </a:spcBef>
                        <a:spcAft>
                          <a:spcPts val="0"/>
                        </a:spcAft>
                        <a:buClrTx/>
                        <a:buSzTx/>
                        <a:buFontTx/>
                        <a:buNone/>
                        <a:tabLst/>
                        <a:defRPr/>
                      </a:pPr>
                      <a:r>
                        <a:rPr lang="en-US" sz="11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NH</a:t>
                      </a:r>
                      <a:r>
                        <a:rPr lang="en-US" sz="1100" b="0" baseline="30000" dirty="0">
                          <a:effectLst/>
                          <a:latin typeface="Verdana" panose="020B0604030504040204" pitchFamily="34" charset="0"/>
                          <a:ea typeface="Verdana" panose="020B0604030504040204" pitchFamily="34" charset="0"/>
                          <a:cs typeface="Verdana" panose="020B0604030504040204" pitchFamily="34" charset="0"/>
                        </a:rPr>
                        <a:t>3</a:t>
                      </a:r>
                      <a:endParaRPr lang="en-US" sz="11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40736" marR="40736" marT="0" marB="0" anchor="ctr">
                    <a:lnL w="12700" cap="flat" cmpd="sng" algn="ctr">
                      <a:solidFill>
                        <a:srgbClr val="252C6E"/>
                      </a:solidFill>
                      <a:prstDash val="dot"/>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1</a:t>
                      </a:r>
                    </a:p>
                  </a:txBody>
                  <a:tcPr marL="40736" marR="40736" marT="0" marB="0" anchor="ctr">
                    <a:lnL w="12700" cap="flat" cmpd="sng" algn="ctr">
                      <a:solidFill>
                        <a:schemeClr val="tx1">
                          <a:lumMod val="75000"/>
                          <a:lumOff val="2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DDFFF9"/>
                    </a:solidFill>
                  </a:tcPr>
                </a:tc>
                <a:extLst>
                  <a:ext uri="{0D108BD9-81ED-4DB2-BD59-A6C34878D82A}">
                    <a16:rowId xmlns:a16="http://schemas.microsoft.com/office/drawing/2014/main" val="7332482"/>
                  </a:ext>
                </a:extLst>
              </a:tr>
              <a:tr h="0">
                <a:tc>
                  <a:txBody>
                    <a:bodyPr/>
                    <a:lstStyle/>
                    <a:p>
                      <a:pPr marL="0" marR="0" algn="r">
                        <a:lnSpc>
                          <a:spcPct val="115000"/>
                        </a:lnSpc>
                        <a:spcBef>
                          <a:spcPts val="0"/>
                        </a:spcBef>
                        <a:spcAft>
                          <a:spcPts val="0"/>
                        </a:spcAft>
                      </a:pPr>
                      <a:r>
                        <a:rPr lang="en-US" sz="1100" b="1" dirty="0">
                          <a:solidFill>
                            <a:schemeClr val="tx1"/>
                          </a:solidFill>
                          <a:effectLst/>
                          <a:latin typeface="Verdana" panose="020B0604030504040204" pitchFamily="34" charset="0"/>
                          <a:ea typeface="Verdana" panose="020B0604030504040204" pitchFamily="34" charset="0"/>
                          <a:cs typeface="Times New Roman"/>
                        </a:rPr>
                        <a:t>Total</a:t>
                      </a: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US" sz="11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a:t>
                      </a:r>
                    </a:p>
                  </a:txBody>
                  <a:tcPr marL="40736" marR="40736" marT="0" marB="0" anchor="ctr">
                    <a:lnL w="12700" cap="flat" cmpd="sng" algn="ctr">
                      <a:solidFill>
                        <a:schemeClr val="tx1"/>
                      </a:solidFill>
                      <a:prstDash val="solid"/>
                      <a:round/>
                      <a:headEnd type="none" w="med" len="med"/>
                      <a:tailEnd type="none" w="med" len="med"/>
                    </a:lnL>
                    <a:lnR w="12700" cap="flat" cmpd="sng" algn="ctr">
                      <a:solidFill>
                        <a:srgbClr val="252C6E"/>
                      </a:solidFill>
                      <a:prstDash val="dot"/>
                      <a:round/>
                      <a:headEnd type="none" w="med" len="med"/>
                      <a:tailEnd type="none" w="med" len="med"/>
                    </a:lnR>
                    <a:lnT w="12700" cap="flat" cmpd="sng" algn="ctr">
                      <a:solidFill>
                        <a:schemeClr val="accent3">
                          <a:lumMod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2E9"/>
                    </a:solidFill>
                  </a:tcPr>
                </a:tc>
                <a:tc>
                  <a:txBody>
                    <a:bodyPr/>
                    <a:lstStyle/>
                    <a:p>
                      <a:pPr marL="0" marR="0" algn="ctr">
                        <a:lnSpc>
                          <a:spcPct val="115000"/>
                        </a:lnSpc>
                        <a:spcBef>
                          <a:spcPts val="0"/>
                        </a:spcBef>
                        <a:spcAft>
                          <a:spcPts val="0"/>
                        </a:spcAft>
                      </a:pPr>
                      <a:r>
                        <a:rPr lang="en-US" sz="11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44</a:t>
                      </a:r>
                    </a:p>
                  </a:txBody>
                  <a:tcPr marL="40736" marR="40736" marT="0" marB="0" anchor="ctr">
                    <a:lnL w="12700" cap="flat" cmpd="sng" algn="ctr">
                      <a:solidFill>
                        <a:srgbClr val="252C6E"/>
                      </a:solidFill>
                      <a:prstDash val="dot"/>
                      <a:round/>
                      <a:headEnd type="none" w="med" len="med"/>
                      <a:tailEnd type="none" w="med" len="med"/>
                    </a:lnL>
                    <a:lnR w="12700" cap="flat" cmpd="sng" algn="ctr">
                      <a:solidFill>
                        <a:srgbClr val="252C6E"/>
                      </a:solidFill>
                      <a:prstDash val="dot"/>
                      <a:round/>
                      <a:headEnd type="none" w="med" len="med"/>
                      <a:tailEnd type="none" w="med" len="med"/>
                    </a:lnR>
                    <a:lnT w="12700" cap="flat" cmpd="sng" algn="ctr">
                      <a:solidFill>
                        <a:schemeClr val="accent3">
                          <a:lumMod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2E9"/>
                    </a:solidFill>
                  </a:tcPr>
                </a:tc>
                <a:tc>
                  <a:txBody>
                    <a:bodyPr/>
                    <a:lstStyle/>
                    <a:p>
                      <a:pPr marL="0" marR="0" algn="ctr">
                        <a:lnSpc>
                          <a:spcPct val="115000"/>
                        </a:lnSpc>
                        <a:spcBef>
                          <a:spcPts val="0"/>
                        </a:spcBef>
                        <a:spcAft>
                          <a:spcPts val="0"/>
                        </a:spcAft>
                      </a:pPr>
                      <a:r>
                        <a:rPr lang="en-US" sz="11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4</a:t>
                      </a:r>
                    </a:p>
                  </a:txBody>
                  <a:tcPr marL="40736" marR="40736" marT="0" marB="0" anchor="ctr">
                    <a:lnL w="12700" cap="flat" cmpd="sng" algn="ctr">
                      <a:solidFill>
                        <a:srgbClr val="252C6E"/>
                      </a:solidFill>
                      <a:prstDash val="dot"/>
                      <a:round/>
                      <a:headEnd type="none" w="med" len="med"/>
                      <a:tailEnd type="none" w="med" len="med"/>
                    </a:lnL>
                    <a:lnR w="12700" cap="flat" cmpd="sng" algn="ctr">
                      <a:solidFill>
                        <a:srgbClr val="252C6E"/>
                      </a:solidFill>
                      <a:prstDash val="dot"/>
                      <a:round/>
                      <a:headEnd type="none" w="med" len="med"/>
                      <a:tailEnd type="none" w="med" len="med"/>
                    </a:lnR>
                    <a:lnT w="12700" cap="flat" cmpd="sng" algn="ctr">
                      <a:solidFill>
                        <a:schemeClr val="accent3">
                          <a:lumMod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2E9"/>
                    </a:solidFill>
                  </a:tcPr>
                </a:tc>
                <a:tc>
                  <a:txBody>
                    <a:bodyPr/>
                    <a:lstStyle/>
                    <a:p>
                      <a:pPr marL="0" marR="0" algn="ctr">
                        <a:lnSpc>
                          <a:spcPct val="115000"/>
                        </a:lnSpc>
                        <a:spcBef>
                          <a:spcPts val="0"/>
                        </a:spcBef>
                        <a:spcAft>
                          <a:spcPts val="0"/>
                        </a:spcAft>
                      </a:pPr>
                      <a:r>
                        <a:rPr lang="en-US" sz="11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3</a:t>
                      </a:r>
                    </a:p>
                  </a:txBody>
                  <a:tcPr marL="40736" marR="40736" marT="0" marB="0" anchor="ctr">
                    <a:lnL w="12700" cap="flat" cmpd="sng" algn="ctr">
                      <a:solidFill>
                        <a:srgbClr val="252C6E"/>
                      </a:solidFill>
                      <a:prstDash val="dot"/>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2E9"/>
                    </a:solidFill>
                  </a:tcPr>
                </a:tc>
                <a:tc>
                  <a:txBody>
                    <a:bodyPr/>
                    <a:lstStyle/>
                    <a:p>
                      <a:pPr marL="0" marR="0" algn="ctr">
                        <a:lnSpc>
                          <a:spcPct val="115000"/>
                        </a:lnSpc>
                        <a:spcBef>
                          <a:spcPts val="0"/>
                        </a:spcBef>
                        <a:spcAft>
                          <a:spcPts val="0"/>
                        </a:spcAft>
                      </a:pPr>
                      <a:r>
                        <a:rPr lang="en-US" sz="1100" b="1" dirty="0">
                          <a:effectLst/>
                          <a:latin typeface="Verdana" panose="020B0604030504040204" pitchFamily="34" charset="0"/>
                          <a:ea typeface="Verdana" panose="020B0604030504040204" pitchFamily="34" charset="0"/>
                          <a:cs typeface="Verdana" panose="020B0604030504040204" pitchFamily="34" charset="0"/>
                        </a:rPr>
                        <a:t>52</a:t>
                      </a:r>
                    </a:p>
                  </a:txBody>
                  <a:tcPr marL="40736" marR="40736" marT="0" marB="0" anchor="ctr">
                    <a:lnL w="12700" cap="flat" cmpd="sng" algn="ctr">
                      <a:solidFill>
                        <a:schemeClr val="tx1">
                          <a:lumMod val="75000"/>
                          <a:lumOff val="2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14" name="TextBox 13">
            <a:extLst>
              <a:ext uri="{FF2B5EF4-FFF2-40B4-BE49-F238E27FC236}">
                <a16:creationId xmlns:a16="http://schemas.microsoft.com/office/drawing/2014/main" id="{10307FA6-9AD2-46A9-9730-72048A832351}"/>
              </a:ext>
            </a:extLst>
          </p:cNvPr>
          <p:cNvSpPr txBox="1"/>
          <p:nvPr/>
        </p:nvSpPr>
        <p:spPr>
          <a:xfrm>
            <a:off x="654361" y="5830860"/>
            <a:ext cx="8261039" cy="661720"/>
          </a:xfrm>
          <a:prstGeom prst="rect">
            <a:avLst/>
          </a:prstGeom>
          <a:noFill/>
        </p:spPr>
        <p:txBody>
          <a:bodyPr wrap="square" rtlCol="0">
            <a:spAutoFit/>
          </a:bodyPr>
          <a:lstStyle/>
          <a:p>
            <a:pPr fontAlgn="base">
              <a:spcBef>
                <a:spcPct val="0"/>
              </a:spcBef>
              <a:spcAft>
                <a:spcPts val="200"/>
              </a:spcAft>
            </a:pPr>
            <a:r>
              <a:rPr lang="en-US" sz="800" baseline="30000" dirty="0">
                <a:solidFill>
                  <a:srgbClr val="121211"/>
                </a:solidFill>
                <a:latin typeface="Verdana" panose="020B0604030504040204" pitchFamily="34" charset="0"/>
                <a:ea typeface="Verdana" panose="020B0604030504040204" pitchFamily="34" charset="0"/>
                <a:cs typeface="Verdana" panose="020B0604030504040204" pitchFamily="34" charset="0"/>
              </a:rPr>
              <a:t>1 </a:t>
            </a:r>
            <a:r>
              <a:rPr lang="en-US" sz="800" dirty="0">
                <a:solidFill>
                  <a:srgbClr val="121211"/>
                </a:solidFill>
                <a:latin typeface="Verdana" panose="020B0604030504040204" pitchFamily="34" charset="0"/>
                <a:ea typeface="Verdana" panose="020B0604030504040204" pitchFamily="34" charset="0"/>
                <a:cs typeface="Verdana" panose="020B0604030504040204" pitchFamily="34" charset="0"/>
              </a:rPr>
              <a:t>Puerto Rico was not included in the study because the NAEP grade 4 reading assessment was not administered in the jurisdiction.</a:t>
            </a:r>
            <a:endParaRPr lang="en-US" sz="800" baseline="30000" dirty="0">
              <a:solidFill>
                <a:srgbClr val="121211"/>
              </a:solidFill>
              <a:latin typeface="Verdana" panose="020B0604030504040204" pitchFamily="34" charset="0"/>
              <a:ea typeface="Verdana" panose="020B0604030504040204" pitchFamily="34" charset="0"/>
              <a:cs typeface="Verdana" panose="020B0604030504040204" pitchFamily="34" charset="0"/>
            </a:endParaRPr>
          </a:p>
          <a:p>
            <a:pPr>
              <a:spcAft>
                <a:spcPts val="200"/>
              </a:spcAft>
            </a:pPr>
            <a:r>
              <a:rPr lang="en-US" sz="800" baseline="30000" dirty="0">
                <a:solidFill>
                  <a:srgbClr val="121211"/>
                </a:solidFill>
                <a:latin typeface="Verdana" panose="020B0604030504040204" pitchFamily="34" charset="0"/>
                <a:ea typeface="Verdana" panose="020B0604030504040204" pitchFamily="34" charset="0"/>
                <a:cs typeface="Verdana" panose="020B0604030504040204" pitchFamily="34" charset="0"/>
              </a:rPr>
              <a:t>2 </a:t>
            </a:r>
            <a:r>
              <a:rPr lang="en-US" sz="800" dirty="0">
                <a:solidFill>
                  <a:srgbClr val="121211"/>
                </a:solidFill>
                <a:latin typeface="Verdana" panose="020B0604030504040204" pitchFamily="34" charset="0"/>
                <a:ea typeface="Verdana" panose="020B0604030504040204" pitchFamily="34" charset="0"/>
                <a:cs typeface="Verdana" panose="020B0604030504040204" pitchFamily="34" charset="0"/>
              </a:rPr>
              <a:t>West Virginia was not included in the study for the grade 4 reading because state data were not available. </a:t>
            </a:r>
          </a:p>
          <a:p>
            <a:pPr>
              <a:spcAft>
                <a:spcPts val="200"/>
              </a:spcAft>
            </a:pPr>
            <a:r>
              <a:rPr lang="en-US" sz="800" baseline="30000" dirty="0">
                <a:solidFill>
                  <a:srgbClr val="121211"/>
                </a:solidFill>
                <a:latin typeface="Verdana" panose="020B0604030504040204" pitchFamily="34" charset="0"/>
                <a:ea typeface="Verdana" panose="020B0604030504040204" pitchFamily="34" charset="0"/>
                <a:cs typeface="Verdana" panose="020B0604030504040204" pitchFamily="34" charset="0"/>
              </a:rPr>
              <a:t>3 </a:t>
            </a:r>
            <a:r>
              <a:rPr lang="en-US" sz="800" dirty="0">
                <a:solidFill>
                  <a:srgbClr val="121211"/>
                </a:solidFill>
                <a:latin typeface="Verdana" panose="020B0604030504040204" pitchFamily="34" charset="0"/>
                <a:ea typeface="Verdana" panose="020B0604030504040204" pitchFamily="34" charset="0"/>
                <a:cs typeface="Verdana" panose="020B0604030504040204" pitchFamily="34" charset="0"/>
              </a:rPr>
              <a:t>New Hampshire was not included in the study because the state did not use the same assessment for all students in grade 4 for reading and mathematics.</a:t>
            </a:r>
          </a:p>
          <a:p>
            <a:pPr>
              <a:spcAft>
                <a:spcPts val="200"/>
              </a:spcAft>
            </a:pPr>
            <a:endParaRPr lang="en-US" sz="800" dirty="0">
              <a:solidFill>
                <a:srgbClr val="12121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id="{BA0F3329-A814-4A1E-8E2E-8C20202A67CB}"/>
              </a:ext>
            </a:extLst>
          </p:cNvPr>
          <p:cNvSpPr>
            <a:spLocks noGrp="1"/>
          </p:cNvSpPr>
          <p:nvPr>
            <p:ph type="sldNum" sz="quarter" idx="10"/>
          </p:nvPr>
        </p:nvSpPr>
        <p:spPr/>
        <p:txBody>
          <a:bodyPr/>
          <a:lstStyle/>
          <a:p>
            <a:pPr fontAlgn="base">
              <a:spcBef>
                <a:spcPct val="0"/>
              </a:spcBef>
              <a:spcAft>
                <a:spcPct val="0"/>
              </a:spcAft>
              <a:defRPr/>
            </a:pPr>
            <a:fld id="{27FEE7C1-A4B9-C94F-936F-EF6B95034B71}" type="slidenum">
              <a:rPr lang="en-US">
                <a:solidFill>
                  <a:srgbClr val="777877"/>
                </a:solidFill>
              </a:rPr>
              <a:pPr fontAlgn="base">
                <a:spcBef>
                  <a:spcPct val="0"/>
                </a:spcBef>
                <a:spcAft>
                  <a:spcPct val="0"/>
                </a:spcAft>
                <a:defRPr/>
              </a:pPr>
              <a:t>16</a:t>
            </a:fld>
            <a:endParaRPr lang="en-US">
              <a:solidFill>
                <a:srgbClr val="777877"/>
              </a:solidFill>
            </a:endParaRPr>
          </a:p>
        </p:txBody>
      </p:sp>
    </p:spTree>
    <p:extLst>
      <p:ext uri="{BB962C8B-B14F-4D97-AF65-F5344CB8AC3E}">
        <p14:creationId xmlns:p14="http://schemas.microsoft.com/office/powerpoint/2010/main" val="946217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557F9-D7FF-4029-854C-34FB1794301E}"/>
              </a:ext>
            </a:extLst>
          </p:cNvPr>
          <p:cNvSpPr>
            <a:spLocks noGrp="1"/>
          </p:cNvSpPr>
          <p:nvPr>
            <p:ph type="title"/>
          </p:nvPr>
        </p:nvSpPr>
        <p:spPr/>
        <p:txBody>
          <a:bodyPr/>
          <a:lstStyle/>
          <a:p>
            <a:r>
              <a:rPr lang="en-US" dirty="0"/>
              <a:t>Number of States at Each NAEP Achievement Level</a:t>
            </a:r>
          </a:p>
        </p:txBody>
      </p:sp>
      <p:sp>
        <p:nvSpPr>
          <p:cNvPr id="88" name="Text Placeholder 6">
            <a:extLst>
              <a:ext uri="{FF2B5EF4-FFF2-40B4-BE49-F238E27FC236}">
                <a16:creationId xmlns:a16="http://schemas.microsoft.com/office/drawing/2014/main" id="{ED59F8C9-3DD0-404A-888B-2A5C48003EE4}"/>
              </a:ext>
            </a:extLst>
          </p:cNvPr>
          <p:cNvSpPr txBox="1">
            <a:spLocks/>
          </p:cNvSpPr>
          <p:nvPr/>
        </p:nvSpPr>
        <p:spPr bwMode="auto">
          <a:xfrm>
            <a:off x="2463650" y="1499090"/>
            <a:ext cx="4040188" cy="40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noAutofit/>
          </a:bodyPr>
          <a:lstStyle>
            <a:lvl1pPr marL="0" indent="0" algn="l" defTabSz="457200" rtl="0" eaLnBrk="1" fontAlgn="base" hangingPunct="1">
              <a:spcBef>
                <a:spcPct val="20000"/>
              </a:spcBef>
              <a:spcAft>
                <a:spcPct val="0"/>
              </a:spcAft>
              <a:buFont typeface="Arial" charset="0"/>
              <a:buNone/>
              <a:defRPr sz="2000" b="1" kern="1200">
                <a:solidFill>
                  <a:schemeClr val="accent2"/>
                </a:solidFill>
                <a:latin typeface="Times New Roman"/>
                <a:ea typeface="ＭＳ Ｐゴシック" charset="0"/>
                <a:cs typeface="Times New Roman"/>
              </a:defRPr>
            </a:lvl1pPr>
            <a:lvl2pPr marL="457200" indent="0" algn="l" defTabSz="457200" rtl="0" eaLnBrk="1" fontAlgn="base" hangingPunct="1">
              <a:spcBef>
                <a:spcPct val="20000"/>
              </a:spcBef>
              <a:spcAft>
                <a:spcPct val="0"/>
              </a:spcAft>
              <a:buFont typeface="Arial" charset="0"/>
              <a:buNone/>
              <a:defRPr sz="2000" b="1" kern="1200">
                <a:solidFill>
                  <a:srgbClr val="4F4F4B"/>
                </a:solidFill>
                <a:latin typeface="Times New Roman"/>
                <a:ea typeface="ＭＳ Ｐゴシック" charset="0"/>
                <a:cs typeface="Times New Roman"/>
              </a:defRPr>
            </a:lvl2pPr>
            <a:lvl3pPr marL="914400" indent="0" algn="l" defTabSz="457200" rtl="0" eaLnBrk="1" fontAlgn="base" hangingPunct="1">
              <a:spcBef>
                <a:spcPct val="20000"/>
              </a:spcBef>
              <a:spcAft>
                <a:spcPct val="0"/>
              </a:spcAft>
              <a:buFont typeface="Arial" charset="0"/>
              <a:buNone/>
              <a:defRPr sz="1800" b="1" kern="1200">
                <a:solidFill>
                  <a:srgbClr val="4F4F4B"/>
                </a:solidFill>
                <a:latin typeface="Times New Roman"/>
                <a:ea typeface="ＭＳ Ｐゴシック" charset="0"/>
                <a:cs typeface="Times New Roman"/>
              </a:defRPr>
            </a:lvl3pPr>
            <a:lvl4pPr marL="1371600" indent="0" algn="l" defTabSz="457200" rtl="0" eaLnBrk="1" fontAlgn="base" hangingPunct="1">
              <a:spcBef>
                <a:spcPct val="20000"/>
              </a:spcBef>
              <a:spcAft>
                <a:spcPct val="0"/>
              </a:spcAft>
              <a:buFont typeface="Arial" charset="0"/>
              <a:buNone/>
              <a:defRPr sz="1600" b="1" kern="1200">
                <a:solidFill>
                  <a:srgbClr val="4F4F4B"/>
                </a:solidFill>
                <a:latin typeface="Times New Roman"/>
                <a:ea typeface="ＭＳ Ｐゴシック" charset="0"/>
                <a:cs typeface="Times New Roman"/>
              </a:defRPr>
            </a:lvl4pPr>
            <a:lvl5pPr marL="1828800" indent="0" algn="l" defTabSz="457200" rtl="0" eaLnBrk="1" fontAlgn="base" hangingPunct="1">
              <a:spcBef>
                <a:spcPct val="20000"/>
              </a:spcBef>
              <a:spcAft>
                <a:spcPct val="0"/>
              </a:spcAft>
              <a:buFont typeface="Arial" charset="0"/>
              <a:buNone/>
              <a:defRPr sz="1600" b="1" kern="1200">
                <a:solidFill>
                  <a:srgbClr val="4F4F4B"/>
                </a:solidFill>
                <a:latin typeface="Times New Roman"/>
                <a:ea typeface="ＭＳ Ｐゴシック" charset="0"/>
                <a:cs typeface="Times New Roman"/>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sz="2400" dirty="0">
                <a:solidFill>
                  <a:srgbClr val="4F4F4B"/>
                </a:solidFill>
                <a:latin typeface="Verdana" panose="020B0604030504040204" pitchFamily="34" charset="0"/>
                <a:ea typeface="Verdana" panose="020B0604030504040204" pitchFamily="34" charset="0"/>
                <a:cs typeface="Verdana" panose="020B0604030504040204" pitchFamily="34" charset="0"/>
              </a:rPr>
              <a:t>Grade 4</a:t>
            </a:r>
          </a:p>
        </p:txBody>
      </p:sp>
      <p:sp>
        <p:nvSpPr>
          <p:cNvPr id="85" name="Text Placeholder 2">
            <a:extLst>
              <a:ext uri="{FF2B5EF4-FFF2-40B4-BE49-F238E27FC236}">
                <a16:creationId xmlns:a16="http://schemas.microsoft.com/office/drawing/2014/main" id="{CB621AD6-CDA8-4248-98DD-C8A27472BFE6}"/>
              </a:ext>
            </a:extLst>
          </p:cNvPr>
          <p:cNvSpPr>
            <a:spLocks noGrp="1"/>
          </p:cNvSpPr>
          <p:nvPr>
            <p:ph type="body" idx="1"/>
          </p:nvPr>
        </p:nvSpPr>
        <p:spPr>
          <a:xfrm>
            <a:off x="592678" y="1769222"/>
            <a:ext cx="4040188" cy="405447"/>
          </a:xfrm>
        </p:spPr>
        <p:txBody>
          <a:bodyPr/>
          <a:lstStyle/>
          <a:p>
            <a:pPr algn="ctr"/>
            <a:r>
              <a:rPr lang="en-US" sz="2000" dirty="0">
                <a:solidFill>
                  <a:srgbClr val="252C6E"/>
                </a:solidFill>
              </a:rPr>
              <a:t>Reading</a:t>
            </a:r>
          </a:p>
        </p:txBody>
      </p:sp>
      <p:pic>
        <p:nvPicPr>
          <p:cNvPr id="4" name="Picture 3" descr="This horizontal bar chart shows National Assessment of Educational Progress (NAEP) achievement levels, including NAEP proficient, NAEP basic, and below NAEP basic, for grade 8 reading standards, by the number of states, for 2009, 2017 and 2019.">
            <a:extLst>
              <a:ext uri="{FF2B5EF4-FFF2-40B4-BE49-F238E27FC236}">
                <a16:creationId xmlns:a16="http://schemas.microsoft.com/office/drawing/2014/main" id="{704950E3-F57B-4B2E-9BD5-896B9EAAB483}"/>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0" y="2423598"/>
            <a:ext cx="4597084" cy="2757448"/>
          </a:xfrm>
          <a:prstGeom prst="rect">
            <a:avLst/>
          </a:prstGeom>
        </p:spPr>
      </p:pic>
      <p:sp>
        <p:nvSpPr>
          <p:cNvPr id="86" name="Text Placeholder 2">
            <a:extLst>
              <a:ext uri="{FF2B5EF4-FFF2-40B4-BE49-F238E27FC236}">
                <a16:creationId xmlns:a16="http://schemas.microsoft.com/office/drawing/2014/main" id="{4ADC2A5E-84EA-4789-AA2D-2AE8238466F8}"/>
              </a:ext>
            </a:extLst>
          </p:cNvPr>
          <p:cNvSpPr>
            <a:spLocks noGrp="1"/>
          </p:cNvSpPr>
          <p:nvPr>
            <p:ph type="body" sz="quarter" idx="3"/>
          </p:nvPr>
        </p:nvSpPr>
        <p:spPr>
          <a:xfrm>
            <a:off x="4991237" y="1769222"/>
            <a:ext cx="4041775" cy="405447"/>
          </a:xfrm>
        </p:spPr>
        <p:txBody>
          <a:bodyPr/>
          <a:lstStyle/>
          <a:p>
            <a:pPr algn="ctr"/>
            <a:r>
              <a:rPr lang="en-US" sz="2000" dirty="0">
                <a:solidFill>
                  <a:schemeClr val="accent3">
                    <a:lumMod val="75000"/>
                  </a:schemeClr>
                </a:solidFill>
              </a:rPr>
              <a:t>Mathematics</a:t>
            </a:r>
          </a:p>
        </p:txBody>
      </p:sp>
      <p:pic>
        <p:nvPicPr>
          <p:cNvPr id="9" name="Picture 8" descr="This horizontal bar chart shows National Assessment of Educational Progress (NAEP) achievement levels, including NAEP proficient, NAEP basic, and below NAEP basic, for grade 8 mathematics standards, by the number of states, for 2009, 2017 and 2019.">
            <a:extLst>
              <a:ext uri="{FF2B5EF4-FFF2-40B4-BE49-F238E27FC236}">
                <a16:creationId xmlns:a16="http://schemas.microsoft.com/office/drawing/2014/main" id="{345CAA37-5E37-4535-9AB6-3B7FBD918EDD}"/>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4540195" y="2416879"/>
            <a:ext cx="4621541" cy="2772118"/>
          </a:xfrm>
          <a:prstGeom prst="rect">
            <a:avLst/>
          </a:prstGeom>
        </p:spPr>
      </p:pic>
      <p:sp>
        <p:nvSpPr>
          <p:cNvPr id="77" name="Source">
            <a:extLst>
              <a:ext uri="{FF2B5EF4-FFF2-40B4-BE49-F238E27FC236}">
                <a16:creationId xmlns:a16="http://schemas.microsoft.com/office/drawing/2014/main" id="{7B04B47F-C6F8-466A-894D-FB41AE0CE48D}"/>
              </a:ext>
            </a:extLst>
          </p:cNvPr>
          <p:cNvSpPr>
            <a:spLocks noChangeArrowheads="1"/>
          </p:cNvSpPr>
          <p:nvPr/>
        </p:nvSpPr>
        <p:spPr bwMode="auto">
          <a:xfrm>
            <a:off x="334862" y="5970240"/>
            <a:ext cx="8451538" cy="369332"/>
          </a:xfrm>
          <a:prstGeom prst="rect">
            <a:avLst/>
          </a:prstGeom>
          <a:noFill/>
          <a:ln w="9525">
            <a:noFill/>
            <a:miter lim="800000"/>
            <a:headEnd/>
            <a:tailEnd/>
          </a:ln>
        </p:spPr>
        <p:txBody>
          <a:bodyPr wrap="square" lIns="0" tIns="0" rIns="0" bIns="0">
            <a:spAutoFit/>
          </a:bodyPr>
          <a:lstStyle/>
          <a:p>
            <a:r>
              <a:rPr lang="en-US" sz="800" dirty="0">
                <a:solidFill>
                  <a:prstClr val="black"/>
                </a:solidFill>
                <a:latin typeface="Verdana" panose="020B0604030504040204" pitchFamily="34" charset="0"/>
                <a:ea typeface="Verdana" panose="020B0604030504040204" pitchFamily="34" charset="0"/>
                <a:cs typeface="Verdana" panose="020B0604030504040204" pitchFamily="34" charset="0"/>
              </a:rPr>
              <a:t>NOTE: The bar charts above present results from states with all 3 years of data.</a:t>
            </a:r>
          </a:p>
          <a:p>
            <a:r>
              <a:rPr lang="en-US" sz="800" dirty="0">
                <a:solidFill>
                  <a:prstClr val="black"/>
                </a:solidFill>
                <a:latin typeface="Verdana" panose="020B0604030504040204" pitchFamily="34" charset="0"/>
                <a:ea typeface="Verdana" panose="020B0604030504040204" pitchFamily="34" charset="0"/>
                <a:cs typeface="Verdana" panose="020B0604030504040204" pitchFamily="34" charset="0"/>
              </a:rPr>
              <a:t>SOURCE: U.S. Department of Education, Institute of Education Sciences, National Center for Education Statistics, National Assessment of Educational Progress (NAEP), 2009, 2017, and 2019 Reading and Mathematics Assessments. State assessment performance data provided by the state.</a:t>
            </a:r>
          </a:p>
        </p:txBody>
      </p:sp>
      <p:sp>
        <p:nvSpPr>
          <p:cNvPr id="7" name="Slide Number Placeholder 6">
            <a:extLst>
              <a:ext uri="{FF2B5EF4-FFF2-40B4-BE49-F238E27FC236}">
                <a16:creationId xmlns:a16="http://schemas.microsoft.com/office/drawing/2014/main" id="{70CC549B-6C09-4549-937B-45B62D356405}"/>
              </a:ext>
            </a:extLst>
          </p:cNvPr>
          <p:cNvSpPr>
            <a:spLocks noGrp="1"/>
          </p:cNvSpPr>
          <p:nvPr>
            <p:ph type="sldNum" sz="quarter" idx="10"/>
          </p:nvPr>
        </p:nvSpPr>
        <p:spPr/>
        <p:txBody>
          <a:bodyPr/>
          <a:lstStyle/>
          <a:p>
            <a:pPr>
              <a:defRPr/>
            </a:pPr>
            <a:fld id="{08577D50-3EF6-2940-B9F4-BB5DC34F3313}" type="slidenum">
              <a:rPr lang="en-US" smtClean="0"/>
              <a:pPr>
                <a:defRPr/>
              </a:pPr>
              <a:t>17</a:t>
            </a:fld>
            <a:endParaRPr lang="en-US"/>
          </a:p>
        </p:txBody>
      </p:sp>
    </p:spTree>
    <p:extLst>
      <p:ext uri="{BB962C8B-B14F-4D97-AF65-F5344CB8AC3E}">
        <p14:creationId xmlns:p14="http://schemas.microsoft.com/office/powerpoint/2010/main" val="3304065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274640"/>
            <a:ext cx="8451537" cy="847725"/>
          </a:xfrm>
        </p:spPr>
        <p:txBody>
          <a:bodyPr/>
          <a:lstStyle/>
          <a:p>
            <a:r>
              <a:rPr lang="en-US" dirty="0"/>
              <a:t>Difference Between the Highest and Lowest NAEP Equivalent Scores</a:t>
            </a:r>
          </a:p>
        </p:txBody>
      </p:sp>
      <p:sp>
        <p:nvSpPr>
          <p:cNvPr id="16" name="Text Placeholder 6">
            <a:extLst>
              <a:ext uri="{FF2B5EF4-FFF2-40B4-BE49-F238E27FC236}">
                <a16:creationId xmlns:a16="http://schemas.microsoft.com/office/drawing/2014/main" id="{39AAB7A6-0C16-4EC2-8BC9-3A6023A80ACC}"/>
              </a:ext>
            </a:extLst>
          </p:cNvPr>
          <p:cNvSpPr txBox="1">
            <a:spLocks/>
          </p:cNvSpPr>
          <p:nvPr/>
        </p:nvSpPr>
        <p:spPr bwMode="auto">
          <a:xfrm>
            <a:off x="2463650" y="1499090"/>
            <a:ext cx="4040188" cy="40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noAutofit/>
          </a:bodyPr>
          <a:lstStyle>
            <a:lvl1pPr marL="0" indent="0" algn="l" defTabSz="457200" rtl="0" eaLnBrk="1" fontAlgn="base" hangingPunct="1">
              <a:spcBef>
                <a:spcPct val="20000"/>
              </a:spcBef>
              <a:spcAft>
                <a:spcPct val="0"/>
              </a:spcAft>
              <a:buFont typeface="Arial" charset="0"/>
              <a:buNone/>
              <a:defRPr sz="2000" b="1" kern="1200">
                <a:solidFill>
                  <a:schemeClr val="accent2"/>
                </a:solidFill>
                <a:latin typeface="Times New Roman"/>
                <a:ea typeface="ＭＳ Ｐゴシック" charset="0"/>
                <a:cs typeface="Times New Roman"/>
              </a:defRPr>
            </a:lvl1pPr>
            <a:lvl2pPr marL="457200" indent="0" algn="l" defTabSz="457200" rtl="0" eaLnBrk="1" fontAlgn="base" hangingPunct="1">
              <a:spcBef>
                <a:spcPct val="20000"/>
              </a:spcBef>
              <a:spcAft>
                <a:spcPct val="0"/>
              </a:spcAft>
              <a:buFont typeface="Arial" charset="0"/>
              <a:buNone/>
              <a:defRPr sz="2000" b="1" kern="1200">
                <a:solidFill>
                  <a:srgbClr val="4F4F4B"/>
                </a:solidFill>
                <a:latin typeface="Times New Roman"/>
                <a:ea typeface="ＭＳ Ｐゴシック" charset="0"/>
                <a:cs typeface="Times New Roman"/>
              </a:defRPr>
            </a:lvl2pPr>
            <a:lvl3pPr marL="914400" indent="0" algn="l" defTabSz="457200" rtl="0" eaLnBrk="1" fontAlgn="base" hangingPunct="1">
              <a:spcBef>
                <a:spcPct val="20000"/>
              </a:spcBef>
              <a:spcAft>
                <a:spcPct val="0"/>
              </a:spcAft>
              <a:buFont typeface="Arial" charset="0"/>
              <a:buNone/>
              <a:defRPr sz="1800" b="1" kern="1200">
                <a:solidFill>
                  <a:srgbClr val="4F4F4B"/>
                </a:solidFill>
                <a:latin typeface="Times New Roman"/>
                <a:ea typeface="ＭＳ Ｐゴシック" charset="0"/>
                <a:cs typeface="Times New Roman"/>
              </a:defRPr>
            </a:lvl3pPr>
            <a:lvl4pPr marL="1371600" indent="0" algn="l" defTabSz="457200" rtl="0" eaLnBrk="1" fontAlgn="base" hangingPunct="1">
              <a:spcBef>
                <a:spcPct val="20000"/>
              </a:spcBef>
              <a:spcAft>
                <a:spcPct val="0"/>
              </a:spcAft>
              <a:buFont typeface="Arial" charset="0"/>
              <a:buNone/>
              <a:defRPr sz="1600" b="1" kern="1200">
                <a:solidFill>
                  <a:srgbClr val="4F4F4B"/>
                </a:solidFill>
                <a:latin typeface="Times New Roman"/>
                <a:ea typeface="ＭＳ Ｐゴシック" charset="0"/>
                <a:cs typeface="Times New Roman"/>
              </a:defRPr>
            </a:lvl4pPr>
            <a:lvl5pPr marL="1828800" indent="0" algn="l" defTabSz="457200" rtl="0" eaLnBrk="1" fontAlgn="base" hangingPunct="1">
              <a:spcBef>
                <a:spcPct val="20000"/>
              </a:spcBef>
              <a:spcAft>
                <a:spcPct val="0"/>
              </a:spcAft>
              <a:buFont typeface="Arial" charset="0"/>
              <a:buNone/>
              <a:defRPr sz="1600" b="1" kern="1200">
                <a:solidFill>
                  <a:srgbClr val="4F4F4B"/>
                </a:solidFill>
                <a:latin typeface="Times New Roman"/>
                <a:ea typeface="ＭＳ Ｐゴシック" charset="0"/>
                <a:cs typeface="Times New Roman"/>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sz="2400" dirty="0">
                <a:solidFill>
                  <a:srgbClr val="4F4F4B"/>
                </a:solidFill>
                <a:latin typeface="Verdana" panose="020B0604030504040204" pitchFamily="34" charset="0"/>
                <a:ea typeface="Verdana" panose="020B0604030504040204" pitchFamily="34" charset="0"/>
                <a:cs typeface="Verdana" panose="020B0604030504040204" pitchFamily="34" charset="0"/>
              </a:rPr>
              <a:t>Grade 4</a:t>
            </a:r>
          </a:p>
        </p:txBody>
      </p:sp>
      <p:sp>
        <p:nvSpPr>
          <p:cNvPr id="14" name="Text Placeholder 2">
            <a:extLst>
              <a:ext uri="{FF2B5EF4-FFF2-40B4-BE49-F238E27FC236}">
                <a16:creationId xmlns:a16="http://schemas.microsoft.com/office/drawing/2014/main" id="{1B8EA78C-C3BD-4E03-9EB8-851D6C091590}"/>
              </a:ext>
            </a:extLst>
          </p:cNvPr>
          <p:cNvSpPr>
            <a:spLocks noGrp="1"/>
          </p:cNvSpPr>
          <p:nvPr>
            <p:ph type="body" idx="1"/>
          </p:nvPr>
        </p:nvSpPr>
        <p:spPr>
          <a:xfrm>
            <a:off x="592678" y="1769222"/>
            <a:ext cx="4040188" cy="405447"/>
          </a:xfrm>
        </p:spPr>
        <p:txBody>
          <a:bodyPr/>
          <a:lstStyle/>
          <a:p>
            <a:pPr algn="ctr"/>
            <a:r>
              <a:rPr lang="en-US" sz="2000" dirty="0">
                <a:solidFill>
                  <a:srgbClr val="252C6E"/>
                </a:solidFill>
              </a:rPr>
              <a:t>Reading</a:t>
            </a:r>
          </a:p>
        </p:txBody>
      </p:sp>
      <p:pic>
        <p:nvPicPr>
          <p:cNvPr id="18" name="Picture 17" descr="This vertical bar chart shows that in 2009 the highest National Assessment of Educational Progress (NAEP) equivalent score in grade 8 reading was 267 and the lowest was 211, making for a difference of 56. In 2017, the highest NAEP equivalent score was 290 and the lowest was 245, making for a difference of 45. In 2019, the highest NAEP equivalent score was 288 and the lowest was 236, making for a difference of 52. Additional information follows in the text.">
            <a:extLst>
              <a:ext uri="{FF2B5EF4-FFF2-40B4-BE49-F238E27FC236}">
                <a16:creationId xmlns:a16="http://schemas.microsoft.com/office/drawing/2014/main" id="{5B07CE05-ABBF-4AB0-8A95-AA1A71704EFE}"/>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914649" y="2190571"/>
            <a:ext cx="3569094" cy="3675728"/>
          </a:xfrm>
          <a:prstGeom prst="rect">
            <a:avLst/>
          </a:prstGeom>
        </p:spPr>
      </p:pic>
      <p:sp>
        <p:nvSpPr>
          <p:cNvPr id="15" name="Text Placeholder 2">
            <a:extLst>
              <a:ext uri="{FF2B5EF4-FFF2-40B4-BE49-F238E27FC236}">
                <a16:creationId xmlns:a16="http://schemas.microsoft.com/office/drawing/2014/main" id="{BB31CB24-EEB3-4C96-BA1D-4BF1030A5CBC}"/>
              </a:ext>
            </a:extLst>
          </p:cNvPr>
          <p:cNvSpPr>
            <a:spLocks noGrp="1"/>
          </p:cNvSpPr>
          <p:nvPr>
            <p:ph type="body" sz="quarter" idx="3"/>
          </p:nvPr>
        </p:nvSpPr>
        <p:spPr>
          <a:xfrm>
            <a:off x="4991237" y="1769222"/>
            <a:ext cx="4041775" cy="405447"/>
          </a:xfrm>
        </p:spPr>
        <p:txBody>
          <a:bodyPr/>
          <a:lstStyle/>
          <a:p>
            <a:pPr algn="ctr"/>
            <a:r>
              <a:rPr lang="en-US" sz="2000" dirty="0">
                <a:solidFill>
                  <a:schemeClr val="accent3">
                    <a:lumMod val="75000"/>
                  </a:schemeClr>
                </a:solidFill>
              </a:rPr>
              <a:t>Mathematics</a:t>
            </a:r>
          </a:p>
        </p:txBody>
      </p:sp>
      <p:pic>
        <p:nvPicPr>
          <p:cNvPr id="13" name="Picture 12" descr="This vertical bar chart shows that in 2009 the highest National Assessment of Educational Progress (NAEP)equivalent score in grade 8 mathematics was 300 and the lowest was 246, making for a difference of 54. In 2017, the highest NAEP equivalent score was 310 and the lowest was 261, making for a difference of 50. In 2019, the highest NAEP equivalent score was 307 and the lowest was 263, making for a difference of 45. Additional information follows in the text.">
            <a:extLst>
              <a:ext uri="{FF2B5EF4-FFF2-40B4-BE49-F238E27FC236}">
                <a16:creationId xmlns:a16="http://schemas.microsoft.com/office/drawing/2014/main" id="{96FCA471-2345-4DBC-A539-9C1B7232CE45}"/>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5340590" y="2166883"/>
            <a:ext cx="3577045" cy="3683916"/>
          </a:xfrm>
          <a:prstGeom prst="rect">
            <a:avLst/>
          </a:prstGeom>
        </p:spPr>
      </p:pic>
      <p:sp>
        <p:nvSpPr>
          <p:cNvPr id="48" name="Source">
            <a:extLst>
              <a:ext uri="{FF2B5EF4-FFF2-40B4-BE49-F238E27FC236}">
                <a16:creationId xmlns:a16="http://schemas.microsoft.com/office/drawing/2014/main" id="{E1CAA151-82D3-484C-B7BB-93E9FC45CD57}"/>
              </a:ext>
            </a:extLst>
          </p:cNvPr>
          <p:cNvSpPr>
            <a:spLocks noChangeArrowheads="1"/>
          </p:cNvSpPr>
          <p:nvPr/>
        </p:nvSpPr>
        <p:spPr bwMode="auto">
          <a:xfrm>
            <a:off x="334862" y="5970240"/>
            <a:ext cx="8451538" cy="369332"/>
          </a:xfrm>
          <a:prstGeom prst="rect">
            <a:avLst/>
          </a:prstGeom>
          <a:noFill/>
          <a:ln w="9525">
            <a:noFill/>
            <a:miter lim="800000"/>
            <a:headEnd/>
            <a:tailEnd/>
          </a:ln>
        </p:spPr>
        <p:txBody>
          <a:bodyPr wrap="square" lIns="0" tIns="0" rIns="0" bIns="0">
            <a:spAutoFit/>
          </a:bodyPr>
          <a:lstStyle/>
          <a:p>
            <a:r>
              <a:rPr lang="en-US" sz="800" dirty="0">
                <a:solidFill>
                  <a:prstClr val="black"/>
                </a:solidFill>
                <a:latin typeface="Verdana" panose="020B0604030504040204" pitchFamily="34" charset="0"/>
                <a:ea typeface="Verdana" panose="020B0604030504040204" pitchFamily="34" charset="0"/>
                <a:cs typeface="Verdana" panose="020B0604030504040204" pitchFamily="34" charset="0"/>
              </a:rPr>
              <a:t>NOTE: The bar charts above present results from states with all 3 years of data.</a:t>
            </a:r>
          </a:p>
          <a:p>
            <a:r>
              <a:rPr lang="en-US" sz="800" dirty="0">
                <a:solidFill>
                  <a:prstClr val="black"/>
                </a:solidFill>
                <a:latin typeface="Verdana" panose="020B0604030504040204" pitchFamily="34" charset="0"/>
                <a:ea typeface="Verdana" panose="020B0604030504040204" pitchFamily="34" charset="0"/>
                <a:cs typeface="Verdana" panose="020B0604030504040204" pitchFamily="34" charset="0"/>
              </a:rPr>
              <a:t>SOURCE: U.S. Department of Education, Institute of Education Sciences, National Center for Education Statistics, National Assessment of Educational Progress (NAEP), 2009, 2017, and 2019 Reading and Mathematics Assessments. State assessment performance data provided by the state.</a:t>
            </a:r>
          </a:p>
        </p:txBody>
      </p:sp>
      <p:sp>
        <p:nvSpPr>
          <p:cNvPr id="28" name="Slide Number Placeholder 6">
            <a:extLst>
              <a:ext uri="{FF2B5EF4-FFF2-40B4-BE49-F238E27FC236}">
                <a16:creationId xmlns:a16="http://schemas.microsoft.com/office/drawing/2014/main" id="{70CC549B-6C09-4549-937B-45B62D356405}"/>
              </a:ext>
            </a:extLst>
          </p:cNvPr>
          <p:cNvSpPr>
            <a:spLocks noGrp="1"/>
          </p:cNvSpPr>
          <p:nvPr>
            <p:ph type="sldNum" sz="quarter" idx="10"/>
          </p:nvPr>
        </p:nvSpPr>
        <p:spPr>
          <a:xfrm>
            <a:off x="6652800" y="6416677"/>
            <a:ext cx="2133600" cy="365125"/>
          </a:xfrm>
        </p:spPr>
        <p:txBody>
          <a:bodyPr/>
          <a:lstStyle/>
          <a:p>
            <a:pPr>
              <a:defRPr/>
            </a:pPr>
            <a:fld id="{08577D50-3EF6-2940-B9F4-BB5DC34F3313}" type="slidenum">
              <a:rPr lang="en-US" smtClean="0"/>
              <a:pPr>
                <a:defRPr/>
              </a:pPr>
              <a:t>18</a:t>
            </a:fld>
            <a:endParaRPr lang="en-US" dirty="0"/>
          </a:p>
        </p:txBody>
      </p:sp>
    </p:spTree>
    <p:extLst>
      <p:ext uri="{BB962C8B-B14F-4D97-AF65-F5344CB8AC3E}">
        <p14:creationId xmlns:p14="http://schemas.microsoft.com/office/powerpoint/2010/main" val="953825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19A3A-F9E8-4C26-A635-0D99DA9EB6D2}"/>
              </a:ext>
            </a:extLst>
          </p:cNvPr>
          <p:cNvSpPr>
            <a:spLocks noGrp="1"/>
          </p:cNvSpPr>
          <p:nvPr>
            <p:ph type="title"/>
          </p:nvPr>
        </p:nvSpPr>
        <p:spPr/>
        <p:txBody>
          <a:bodyPr/>
          <a:lstStyle/>
          <a:p>
            <a:r>
              <a:rPr lang="en-US" dirty="0">
                <a:latin typeface="Verdana" charset="0"/>
                <a:ea typeface="Verdana" charset="0"/>
                <a:cs typeface="Verdana" charset="0"/>
              </a:rPr>
              <a:t>2019 Grade 8 Reading</a:t>
            </a:r>
            <a:endParaRPr lang="en-US" dirty="0"/>
          </a:p>
        </p:txBody>
      </p:sp>
      <p:pic>
        <p:nvPicPr>
          <p:cNvPr id="10" name="Picture 9" descr="This figure shows the NAEP equivalent scores for grade 8 reading standards by state, from the NAEP basic level to the NAEP proficient level. It also shows mapping of the Partnership for Assessment of Readiness for College and Careers and Smarter Balanced Assessment Consortium standards. Highlighted are Virginia, Rhode Island, Wisconsin, Tennessee, and Kansas.">
            <a:extLst>
              <a:ext uri="{FF2B5EF4-FFF2-40B4-BE49-F238E27FC236}">
                <a16:creationId xmlns:a16="http://schemas.microsoft.com/office/drawing/2014/main" id="{7C10023A-E2EC-4DC3-9A01-D05F6781963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2384" y="1561699"/>
            <a:ext cx="8481484" cy="4194667"/>
          </a:xfrm>
          <a:prstGeom prst="rect">
            <a:avLst/>
          </a:prstGeom>
        </p:spPr>
      </p:pic>
      <p:sp>
        <p:nvSpPr>
          <p:cNvPr id="7" name="Rectangle 6">
            <a:extLst>
              <a:ext uri="{FF2B5EF4-FFF2-40B4-BE49-F238E27FC236}">
                <a16:creationId xmlns:a16="http://schemas.microsoft.com/office/drawing/2014/main" id="{D1503253-102F-4006-990D-CD0615E6DE88}"/>
              </a:ext>
              <a:ext uri="{C183D7F6-B498-43B3-948B-1728B52AA6E4}">
                <adec:decorative xmlns:adec="http://schemas.microsoft.com/office/drawing/2017/decorative" val="1"/>
              </a:ext>
            </a:extLst>
          </p:cNvPr>
          <p:cNvSpPr/>
          <p:nvPr/>
        </p:nvSpPr>
        <p:spPr>
          <a:xfrm>
            <a:off x="726340" y="4624251"/>
            <a:ext cx="231603" cy="418012"/>
          </a:xfrm>
          <a:prstGeom prst="rect">
            <a:avLst/>
          </a:prstGeom>
          <a:noFill/>
          <a:ln w="3175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2BD75C5-B437-44D7-B305-E93544C27B3F}"/>
              </a:ext>
              <a:ext uri="{C183D7F6-B498-43B3-948B-1728B52AA6E4}">
                <adec:decorative xmlns:adec="http://schemas.microsoft.com/office/drawing/2017/decorative" val="1"/>
              </a:ext>
            </a:extLst>
          </p:cNvPr>
          <p:cNvSpPr/>
          <p:nvPr/>
        </p:nvSpPr>
        <p:spPr>
          <a:xfrm>
            <a:off x="7917867" y="3222171"/>
            <a:ext cx="747162" cy="592184"/>
          </a:xfrm>
          <a:prstGeom prst="rect">
            <a:avLst/>
          </a:prstGeom>
          <a:noFill/>
          <a:ln w="3175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Source">
            <a:extLst>
              <a:ext uri="{FF2B5EF4-FFF2-40B4-BE49-F238E27FC236}">
                <a16:creationId xmlns:a16="http://schemas.microsoft.com/office/drawing/2014/main" id="{29EC8322-FEE6-4F11-91FC-CDE72E248782}"/>
              </a:ext>
            </a:extLst>
          </p:cNvPr>
          <p:cNvSpPr>
            <a:spLocks noChangeArrowheads="1"/>
          </p:cNvSpPr>
          <p:nvPr/>
        </p:nvSpPr>
        <p:spPr bwMode="auto">
          <a:xfrm>
            <a:off x="364469" y="6081822"/>
            <a:ext cx="8421931" cy="246221"/>
          </a:xfrm>
          <a:prstGeom prst="rect">
            <a:avLst/>
          </a:prstGeom>
          <a:noFill/>
          <a:ln w="9525">
            <a:noFill/>
            <a:miter lim="800000"/>
            <a:headEnd/>
            <a:tailEnd/>
          </a:ln>
        </p:spPr>
        <p:txBody>
          <a:bodyPr wrap="square" lIns="0" tIns="0" rIns="0" bIns="0">
            <a:spAutoFit/>
          </a:bodyPr>
          <a:lstStyle/>
          <a:p>
            <a:pPr>
              <a:spcAft>
                <a:spcPct val="0"/>
              </a:spcAft>
            </a:pPr>
            <a:r>
              <a:rPr lang="en-US" sz="800" dirty="0">
                <a:solidFill>
                  <a:prstClr val="black"/>
                </a:solidFill>
                <a:latin typeface="Verdana" panose="020B0604030504040204" pitchFamily="34" charset="0"/>
                <a:ea typeface="Verdana" panose="020B0604030504040204" pitchFamily="34" charset="0"/>
                <a:cs typeface="Verdana" panose="020B0604030504040204" pitchFamily="34" charset="0"/>
              </a:rPr>
              <a:t>SOURCE: U.S. Department of Education, Institute of Education Sciences, National Center for Education Statistics, National Assessment of Educational Progress (NAEP), 2019 Reading Assessment. State assessment performance data provided by the state.</a:t>
            </a:r>
          </a:p>
        </p:txBody>
      </p:sp>
      <p:sp>
        <p:nvSpPr>
          <p:cNvPr id="4" name="Slide Number Placeholder 3">
            <a:extLst>
              <a:ext uri="{FF2B5EF4-FFF2-40B4-BE49-F238E27FC236}">
                <a16:creationId xmlns:a16="http://schemas.microsoft.com/office/drawing/2014/main" id="{8A2EEA68-B557-4F51-9E0D-1CE72A6E6AF5}"/>
              </a:ext>
            </a:extLst>
          </p:cNvPr>
          <p:cNvSpPr>
            <a:spLocks noGrp="1"/>
          </p:cNvSpPr>
          <p:nvPr>
            <p:ph type="sldNum" sz="quarter" idx="10"/>
          </p:nvPr>
        </p:nvSpPr>
        <p:spPr/>
        <p:txBody>
          <a:bodyPr/>
          <a:lstStyle/>
          <a:p>
            <a:pPr>
              <a:defRPr/>
            </a:pPr>
            <a:fld id="{27FEE7C1-A4B9-C94F-936F-EF6B95034B71}" type="slidenum">
              <a:rPr lang="en-US" smtClean="0"/>
              <a:pPr>
                <a:defRPr/>
              </a:pPr>
              <a:t>19</a:t>
            </a:fld>
            <a:endParaRPr lang="en-US"/>
          </a:p>
        </p:txBody>
      </p:sp>
    </p:spTree>
    <p:extLst>
      <p:ext uri="{BB962C8B-B14F-4D97-AF65-F5344CB8AC3E}">
        <p14:creationId xmlns:p14="http://schemas.microsoft.com/office/powerpoint/2010/main" val="206373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Report</a:t>
            </a:r>
          </a:p>
        </p:txBody>
      </p:sp>
      <p:sp>
        <p:nvSpPr>
          <p:cNvPr id="3" name="Content Placeholder 2">
            <a:extLst>
              <a:ext uri="{C183D7F6-B498-43B3-948B-1728B52AA6E4}">
                <adec:decorative xmlns:adec="http://schemas.microsoft.com/office/drawing/2017/decorative" val="0"/>
              </a:ext>
            </a:extLst>
          </p:cNvPr>
          <p:cNvSpPr>
            <a:spLocks noGrp="1"/>
          </p:cNvSpPr>
          <p:nvPr>
            <p:ph idx="1"/>
          </p:nvPr>
        </p:nvSpPr>
        <p:spPr>
          <a:xfrm>
            <a:off x="239643" y="1340123"/>
            <a:ext cx="8242300" cy="4600657"/>
          </a:xfrm>
        </p:spPr>
        <p:txBody>
          <a:bodyPr/>
          <a:lstStyle/>
          <a:p>
            <a:pPr marL="0" indent="0">
              <a:spcBef>
                <a:spcPts val="600"/>
              </a:spcBef>
              <a:buNone/>
            </a:pPr>
            <a:r>
              <a:rPr lang="en-US" dirty="0">
                <a:latin typeface="Arial" panose="020B0604020202020204" pitchFamily="34" charset="0"/>
                <a:cs typeface="Arial" panose="020B0604020202020204" pitchFamily="34" charset="0"/>
              </a:rPr>
              <a:t> </a:t>
            </a:r>
          </a:p>
          <a:p>
            <a:pPr marL="0" indent="0">
              <a:spcBef>
                <a:spcPts val="600"/>
              </a:spcBef>
              <a:buNone/>
            </a:pPr>
            <a:endParaRPr lang="en-US" dirty="0"/>
          </a:p>
        </p:txBody>
      </p:sp>
      <p:sp>
        <p:nvSpPr>
          <p:cNvPr id="6" name="TextBox 5">
            <a:extLst>
              <a:ext uri="{FF2B5EF4-FFF2-40B4-BE49-F238E27FC236}">
                <a16:creationId xmlns:a16="http://schemas.microsoft.com/office/drawing/2014/main" id="{81DB7845-6CA5-44DA-88B5-5CFCDAB0C4A1}"/>
              </a:ext>
            </a:extLst>
          </p:cNvPr>
          <p:cNvSpPr txBox="1"/>
          <p:nvPr/>
        </p:nvSpPr>
        <p:spPr>
          <a:xfrm>
            <a:off x="543464" y="1649691"/>
            <a:ext cx="7938480" cy="1446550"/>
          </a:xfrm>
          <a:prstGeom prst="rect">
            <a:avLst/>
          </a:prstGeom>
          <a:noFill/>
        </p:spPr>
        <p:txBody>
          <a:bodyPr wrap="square" rtlCol="0">
            <a:spAutoFit/>
          </a:bodyPr>
          <a:lstStyle/>
          <a:p>
            <a:r>
              <a:rPr lang="en-US" sz="2200" dirty="0">
                <a:latin typeface="Verdana" panose="020B0604030504040204" pitchFamily="34" charset="0"/>
                <a:ea typeface="Verdana" panose="020B0604030504040204" pitchFamily="34" charset="0"/>
                <a:cs typeface="Verdana" panose="020B0604030504040204" pitchFamily="34" charset="0"/>
              </a:rPr>
              <a:t>The eighth report of the National Center for Education Statistics (NCES) compares reading and mathematics proficiency standards at grades 4 and 8 using state data for school year 2018-19.</a:t>
            </a:r>
          </a:p>
        </p:txBody>
      </p:sp>
      <p:grpSp>
        <p:nvGrpSpPr>
          <p:cNvPr id="22" name="Group 21">
            <a:extLst>
              <a:ext uri="{FF2B5EF4-FFF2-40B4-BE49-F238E27FC236}">
                <a16:creationId xmlns:a16="http://schemas.microsoft.com/office/drawing/2014/main" id="{4F472FDD-3986-4720-9FDB-91592EF8E9AD}"/>
              </a:ext>
              <a:ext uri="{C183D7F6-B498-43B3-948B-1728B52AA6E4}">
                <adec:decorative xmlns:adec="http://schemas.microsoft.com/office/drawing/2017/decorative" val="1"/>
              </a:ext>
            </a:extLst>
          </p:cNvPr>
          <p:cNvGrpSpPr/>
          <p:nvPr/>
        </p:nvGrpSpPr>
        <p:grpSpPr>
          <a:xfrm>
            <a:off x="329256" y="3494822"/>
            <a:ext cx="926951" cy="1614270"/>
            <a:chOff x="1070183" y="3229201"/>
            <a:chExt cx="1263271" cy="2199967"/>
          </a:xfrm>
        </p:grpSpPr>
        <p:pic>
          <p:nvPicPr>
            <p:cNvPr id="8" name="Picture 7" descr="2003.jpg">
              <a:extLst>
                <a:ext uri="{FF2B5EF4-FFF2-40B4-BE49-F238E27FC236}">
                  <a16:creationId xmlns:a16="http://schemas.microsoft.com/office/drawing/2014/main" id="{A9E43B3E-4B3C-4250-B16D-83087422001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0183" y="3229201"/>
              <a:ext cx="1263271" cy="1634821"/>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13903D03-E742-4B6D-9F27-E0F176BC7484}"/>
                </a:ext>
              </a:extLst>
            </p:cNvPr>
            <p:cNvSpPr txBox="1"/>
            <p:nvPr/>
          </p:nvSpPr>
          <p:spPr>
            <a:xfrm>
              <a:off x="1186606" y="4967778"/>
              <a:ext cx="1030423" cy="461390"/>
            </a:xfrm>
            <a:prstGeom prst="rect">
              <a:avLst/>
            </a:prstGeom>
            <a:noFill/>
          </p:spPr>
          <p:txBody>
            <a:bodyPr wrap="square" rtlCol="0">
              <a:spAutoFit/>
            </a:bodyPr>
            <a:lstStyle/>
            <a:p>
              <a:pPr algn="ctr">
                <a:spcBef>
                  <a:spcPts val="1000"/>
                </a:spcBef>
              </a:pPr>
              <a:r>
                <a:rPr lang="en-US" sz="1600" dirty="0">
                  <a:solidFill>
                    <a:srgbClr val="4F4F4B"/>
                  </a:solidFill>
                  <a:latin typeface="Verdana" panose="020B0604030504040204" pitchFamily="34" charset="0"/>
                  <a:ea typeface="Verdana" panose="020B0604030504040204" pitchFamily="34" charset="0"/>
                  <a:cs typeface="Verdana" panose="020B0604030504040204" pitchFamily="34" charset="0"/>
                </a:rPr>
                <a:t>2003</a:t>
              </a:r>
            </a:p>
          </p:txBody>
        </p:sp>
      </p:grpSp>
      <p:grpSp>
        <p:nvGrpSpPr>
          <p:cNvPr id="23" name="Group 22">
            <a:extLst>
              <a:ext uri="{FF2B5EF4-FFF2-40B4-BE49-F238E27FC236}">
                <a16:creationId xmlns:a16="http://schemas.microsoft.com/office/drawing/2014/main" id="{775DA5DE-D256-42D7-B12C-372109F7C327}"/>
              </a:ext>
              <a:ext uri="{C183D7F6-B498-43B3-948B-1728B52AA6E4}">
                <adec:decorative xmlns:adec="http://schemas.microsoft.com/office/drawing/2017/decorative" val="1"/>
              </a:ext>
            </a:extLst>
          </p:cNvPr>
          <p:cNvGrpSpPr/>
          <p:nvPr/>
        </p:nvGrpSpPr>
        <p:grpSpPr>
          <a:xfrm>
            <a:off x="1467412" y="3490900"/>
            <a:ext cx="784227" cy="1615829"/>
            <a:chOff x="2754253" y="3229201"/>
            <a:chExt cx="1061409" cy="2186939"/>
          </a:xfrm>
        </p:grpSpPr>
        <p:pic>
          <p:nvPicPr>
            <p:cNvPr id="9" name="Picture 8">
              <a:extLst>
                <a:ext uri="{FF2B5EF4-FFF2-40B4-BE49-F238E27FC236}">
                  <a16:creationId xmlns:a16="http://schemas.microsoft.com/office/drawing/2014/main" id="{0C921855-0E8E-421B-AE49-3D92C561C433}"/>
                </a:ext>
              </a:extLst>
            </p:cNvPr>
            <p:cNvPicPr/>
            <p:nvPr/>
          </p:nvPicPr>
          <p:blipFill rotWithShape="1">
            <a:blip r:embed="rId4"/>
            <a:srcRect l="40865" t="11736" r="24840" b="4526"/>
            <a:stretch/>
          </p:blipFill>
          <p:spPr bwMode="auto">
            <a:xfrm>
              <a:off x="2754253" y="3229201"/>
              <a:ext cx="1061409" cy="163482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D5DBF3AC-8712-418A-8F6F-1E7DD19421C7}"/>
                </a:ext>
              </a:extLst>
            </p:cNvPr>
            <p:cNvSpPr txBox="1"/>
            <p:nvPr/>
          </p:nvSpPr>
          <p:spPr>
            <a:xfrm>
              <a:off x="2779927" y="4957925"/>
              <a:ext cx="1010061" cy="458215"/>
            </a:xfrm>
            <a:prstGeom prst="rect">
              <a:avLst/>
            </a:prstGeom>
            <a:noFill/>
            <a:ln>
              <a:noFill/>
            </a:ln>
          </p:spPr>
          <p:txBody>
            <a:bodyPr wrap="square" rtlCol="0">
              <a:spAutoFit/>
            </a:bodyPr>
            <a:lstStyle/>
            <a:p>
              <a:pPr algn="ctr">
                <a:spcBef>
                  <a:spcPts val="1000"/>
                </a:spcBef>
              </a:pPr>
              <a:r>
                <a:rPr lang="en-US" sz="1600" dirty="0">
                  <a:solidFill>
                    <a:srgbClr val="4F4F4B"/>
                  </a:solidFill>
                  <a:latin typeface="Verdana" panose="020B0604030504040204" pitchFamily="34" charset="0"/>
                  <a:ea typeface="Verdana" panose="020B0604030504040204" pitchFamily="34" charset="0"/>
                  <a:cs typeface="Verdana" panose="020B0604030504040204" pitchFamily="34" charset="0"/>
                </a:rPr>
                <a:t>2005</a:t>
              </a:r>
            </a:p>
          </p:txBody>
        </p:sp>
      </p:grpSp>
      <p:grpSp>
        <p:nvGrpSpPr>
          <p:cNvPr id="7" name="Group 6">
            <a:extLst>
              <a:ext uri="{FF2B5EF4-FFF2-40B4-BE49-F238E27FC236}">
                <a16:creationId xmlns:a16="http://schemas.microsoft.com/office/drawing/2014/main" id="{8FEF01D2-AC46-49CA-BFC1-444CA47E7C4E}"/>
              </a:ext>
              <a:ext uri="{C183D7F6-B498-43B3-948B-1728B52AA6E4}">
                <adec:decorative xmlns:adec="http://schemas.microsoft.com/office/drawing/2017/decorative" val="1"/>
              </a:ext>
            </a:extLst>
          </p:cNvPr>
          <p:cNvGrpSpPr/>
          <p:nvPr/>
        </p:nvGrpSpPr>
        <p:grpSpPr>
          <a:xfrm>
            <a:off x="2513786" y="3490898"/>
            <a:ext cx="835935" cy="1608717"/>
            <a:chOff x="4164667" y="3229203"/>
            <a:chExt cx="1131394" cy="2177312"/>
          </a:xfrm>
        </p:grpSpPr>
        <p:pic>
          <p:nvPicPr>
            <p:cNvPr id="12" name="Picture 11">
              <a:extLst>
                <a:ext uri="{FF2B5EF4-FFF2-40B4-BE49-F238E27FC236}">
                  <a16:creationId xmlns:a16="http://schemas.microsoft.com/office/drawing/2014/main" id="{6D3258A5-DED0-4FBA-B1BF-730279272661}"/>
                </a:ext>
              </a:extLst>
            </p:cNvPr>
            <p:cNvPicPr/>
            <p:nvPr/>
          </p:nvPicPr>
          <p:blipFill rotWithShape="1">
            <a:blip r:embed="rId5"/>
            <a:srcRect l="40705" t="10548" r="25320" b="9635"/>
            <a:stretch/>
          </p:blipFill>
          <p:spPr bwMode="auto">
            <a:xfrm>
              <a:off x="4164667" y="3229203"/>
              <a:ext cx="1131394" cy="163482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F3C71220-93D4-4548-B4B1-29D57EAD86DF}"/>
                </a:ext>
              </a:extLst>
            </p:cNvPr>
            <p:cNvSpPr txBox="1"/>
            <p:nvPr/>
          </p:nvSpPr>
          <p:spPr>
            <a:xfrm>
              <a:off x="4191883" y="4948300"/>
              <a:ext cx="1085374" cy="458215"/>
            </a:xfrm>
            <a:prstGeom prst="rect">
              <a:avLst/>
            </a:prstGeom>
            <a:noFill/>
            <a:ln>
              <a:noFill/>
            </a:ln>
          </p:spPr>
          <p:txBody>
            <a:bodyPr wrap="square" rtlCol="0">
              <a:spAutoFit/>
            </a:bodyPr>
            <a:lstStyle/>
            <a:p>
              <a:pPr algn="ctr">
                <a:spcBef>
                  <a:spcPts val="1000"/>
                </a:spcBef>
              </a:pPr>
              <a:r>
                <a:rPr lang="en-US" sz="1600" dirty="0">
                  <a:solidFill>
                    <a:srgbClr val="4F4F4B"/>
                  </a:solidFill>
                  <a:latin typeface="Verdana" panose="020B0604030504040204" pitchFamily="34" charset="0"/>
                  <a:ea typeface="Verdana" panose="020B0604030504040204" pitchFamily="34" charset="0"/>
                  <a:cs typeface="Verdana" panose="020B0604030504040204" pitchFamily="34" charset="0"/>
                </a:rPr>
                <a:t>2007</a:t>
              </a:r>
            </a:p>
          </p:txBody>
        </p:sp>
      </p:grpSp>
      <p:grpSp>
        <p:nvGrpSpPr>
          <p:cNvPr id="26" name="Group 25">
            <a:extLst>
              <a:ext uri="{FF2B5EF4-FFF2-40B4-BE49-F238E27FC236}">
                <a16:creationId xmlns:a16="http://schemas.microsoft.com/office/drawing/2014/main" id="{0F2B2944-7992-4434-B452-AE392BAC65D6}"/>
              </a:ext>
              <a:ext uri="{C183D7F6-B498-43B3-948B-1728B52AA6E4}">
                <adec:decorative xmlns:adec="http://schemas.microsoft.com/office/drawing/2017/decorative" val="1"/>
              </a:ext>
            </a:extLst>
          </p:cNvPr>
          <p:cNvGrpSpPr/>
          <p:nvPr/>
        </p:nvGrpSpPr>
        <p:grpSpPr>
          <a:xfrm>
            <a:off x="3608909" y="3496128"/>
            <a:ext cx="809776" cy="1615827"/>
            <a:chOff x="5560039" y="3229201"/>
            <a:chExt cx="1095989" cy="2186937"/>
          </a:xfrm>
        </p:grpSpPr>
        <p:pic>
          <p:nvPicPr>
            <p:cNvPr id="30" name="Picture 29">
              <a:extLst>
                <a:ext uri="{FF2B5EF4-FFF2-40B4-BE49-F238E27FC236}">
                  <a16:creationId xmlns:a16="http://schemas.microsoft.com/office/drawing/2014/main" id="{5BE9811E-BDAD-43E8-9243-C21DAD8C64D2}"/>
                </a:ext>
              </a:extLst>
            </p:cNvPr>
            <p:cNvPicPr/>
            <p:nvPr/>
          </p:nvPicPr>
          <p:blipFill rotWithShape="1">
            <a:blip r:embed="rId6"/>
            <a:srcRect l="41827" t="12330" r="24680"/>
            <a:stretch/>
          </p:blipFill>
          <p:spPr bwMode="auto">
            <a:xfrm>
              <a:off x="5560039" y="3229201"/>
              <a:ext cx="1095989" cy="163482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32" name="TextBox 31">
              <a:extLst>
                <a:ext uri="{FF2B5EF4-FFF2-40B4-BE49-F238E27FC236}">
                  <a16:creationId xmlns:a16="http://schemas.microsoft.com/office/drawing/2014/main" id="{52C10229-C32C-497A-9851-685B8732089C}"/>
                </a:ext>
              </a:extLst>
            </p:cNvPr>
            <p:cNvSpPr txBox="1"/>
            <p:nvPr/>
          </p:nvSpPr>
          <p:spPr>
            <a:xfrm>
              <a:off x="5609970" y="4957923"/>
              <a:ext cx="996125" cy="458215"/>
            </a:xfrm>
            <a:prstGeom prst="rect">
              <a:avLst/>
            </a:prstGeom>
            <a:noFill/>
          </p:spPr>
          <p:txBody>
            <a:bodyPr wrap="square" rtlCol="0">
              <a:spAutoFit/>
            </a:bodyPr>
            <a:lstStyle/>
            <a:p>
              <a:pPr algn="ctr">
                <a:spcBef>
                  <a:spcPts val="1000"/>
                </a:spcBef>
              </a:pPr>
              <a:r>
                <a:rPr lang="en-US" sz="1600" dirty="0">
                  <a:solidFill>
                    <a:srgbClr val="4F4F4B"/>
                  </a:solidFill>
                  <a:latin typeface="Verdana" panose="020B0604030504040204" pitchFamily="34" charset="0"/>
                  <a:ea typeface="Verdana" panose="020B0604030504040204" pitchFamily="34" charset="0"/>
                  <a:cs typeface="Verdana" panose="020B0604030504040204" pitchFamily="34" charset="0"/>
                </a:rPr>
                <a:t>2009</a:t>
              </a:r>
            </a:p>
          </p:txBody>
        </p:sp>
      </p:grpSp>
      <p:grpSp>
        <p:nvGrpSpPr>
          <p:cNvPr id="33" name="Group 32">
            <a:extLst>
              <a:ext uri="{FF2B5EF4-FFF2-40B4-BE49-F238E27FC236}">
                <a16:creationId xmlns:a16="http://schemas.microsoft.com/office/drawing/2014/main" id="{A3AE3924-A0DF-485A-AF55-68543EC5A0A6}"/>
              </a:ext>
              <a:ext uri="{C183D7F6-B498-43B3-948B-1728B52AA6E4}">
                <adec:decorative xmlns:adec="http://schemas.microsoft.com/office/drawing/2017/decorative" val="1"/>
              </a:ext>
            </a:extLst>
          </p:cNvPr>
          <p:cNvGrpSpPr/>
          <p:nvPr/>
        </p:nvGrpSpPr>
        <p:grpSpPr>
          <a:xfrm>
            <a:off x="4507483" y="3496128"/>
            <a:ext cx="1114691" cy="1862215"/>
            <a:chOff x="6756459" y="3229204"/>
            <a:chExt cx="1508676" cy="2520409"/>
          </a:xfrm>
        </p:grpSpPr>
        <p:pic>
          <p:nvPicPr>
            <p:cNvPr id="34" name="Picture 33">
              <a:extLst>
                <a:ext uri="{FF2B5EF4-FFF2-40B4-BE49-F238E27FC236}">
                  <a16:creationId xmlns:a16="http://schemas.microsoft.com/office/drawing/2014/main" id="{BB19D22F-69FB-41F8-A00E-A2B6D77AB547}"/>
                </a:ext>
              </a:extLst>
            </p:cNvPr>
            <p:cNvPicPr/>
            <p:nvPr/>
          </p:nvPicPr>
          <p:blipFill rotWithShape="1">
            <a:blip r:embed="rId7"/>
            <a:srcRect l="39744" t="10525" r="22276"/>
            <a:stretch/>
          </p:blipFill>
          <p:spPr bwMode="auto">
            <a:xfrm>
              <a:off x="6958506" y="3229204"/>
              <a:ext cx="1104583" cy="1634819"/>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35" name="TextBox 34">
              <a:extLst>
                <a:ext uri="{FF2B5EF4-FFF2-40B4-BE49-F238E27FC236}">
                  <a16:creationId xmlns:a16="http://schemas.microsoft.com/office/drawing/2014/main" id="{E496CE2A-FD64-420C-B270-7653E060F4F9}"/>
                </a:ext>
              </a:extLst>
            </p:cNvPr>
            <p:cNvSpPr txBox="1"/>
            <p:nvPr/>
          </p:nvSpPr>
          <p:spPr>
            <a:xfrm>
              <a:off x="6756459" y="4958151"/>
              <a:ext cx="1508676" cy="791462"/>
            </a:xfrm>
            <a:prstGeom prst="rect">
              <a:avLst/>
            </a:prstGeom>
            <a:noFill/>
          </p:spPr>
          <p:txBody>
            <a:bodyPr wrap="square" rtlCol="0">
              <a:spAutoFit/>
            </a:bodyPr>
            <a:lstStyle/>
            <a:p>
              <a:pPr algn="ctr">
                <a:spcBef>
                  <a:spcPts val="0"/>
                </a:spcBef>
              </a:pPr>
              <a:r>
                <a:rPr lang="en-US" sz="1600" dirty="0">
                  <a:solidFill>
                    <a:srgbClr val="4F4F4B"/>
                  </a:solidFill>
                  <a:latin typeface="Verdana" panose="020B0604030504040204" pitchFamily="34" charset="0"/>
                  <a:ea typeface="Verdana" panose="020B0604030504040204" pitchFamily="34" charset="0"/>
                  <a:cs typeface="Verdana" panose="020B0604030504040204" pitchFamily="34" charset="0"/>
                </a:rPr>
                <a:t>2011</a:t>
              </a:r>
            </a:p>
            <a:p>
              <a:pPr algn="ctr">
                <a:spcBef>
                  <a:spcPts val="0"/>
                </a:spcBef>
              </a:pPr>
              <a:r>
                <a:rPr lang="en-US" sz="1600" dirty="0">
                  <a:solidFill>
                    <a:srgbClr val="4F4F4B"/>
                  </a:solidFill>
                  <a:latin typeface="Verdana" panose="020B0604030504040204" pitchFamily="34" charset="0"/>
                  <a:ea typeface="Verdana" panose="020B0604030504040204" pitchFamily="34" charset="0"/>
                  <a:cs typeface="Verdana" panose="020B0604030504040204" pitchFamily="34" charset="0"/>
                </a:rPr>
                <a:t>&amp; 2013</a:t>
              </a:r>
            </a:p>
          </p:txBody>
        </p:sp>
      </p:grpSp>
      <p:grpSp>
        <p:nvGrpSpPr>
          <p:cNvPr id="18" name="Group 17">
            <a:extLst>
              <a:ext uri="{FF2B5EF4-FFF2-40B4-BE49-F238E27FC236}">
                <a16:creationId xmlns:a16="http://schemas.microsoft.com/office/drawing/2014/main" id="{0EBA49AC-5C70-4961-ABE5-B1D092B1597F}"/>
              </a:ext>
              <a:ext uri="{C183D7F6-B498-43B3-948B-1728B52AA6E4}">
                <adec:decorative xmlns:adec="http://schemas.microsoft.com/office/drawing/2017/decorative" val="1"/>
              </a:ext>
            </a:extLst>
          </p:cNvPr>
          <p:cNvGrpSpPr/>
          <p:nvPr/>
        </p:nvGrpSpPr>
        <p:grpSpPr>
          <a:xfrm>
            <a:off x="5667818" y="3500817"/>
            <a:ext cx="874288" cy="1611450"/>
            <a:chOff x="5787118" y="3663481"/>
            <a:chExt cx="1183301" cy="2181009"/>
          </a:xfrm>
        </p:grpSpPr>
        <p:sp>
          <p:nvSpPr>
            <p:cNvPr id="25" name="TextBox 24">
              <a:extLst>
                <a:ext uri="{FF2B5EF4-FFF2-40B4-BE49-F238E27FC236}">
                  <a16:creationId xmlns:a16="http://schemas.microsoft.com/office/drawing/2014/main" id="{FE950E44-F7AA-4352-807B-F395AE3DA6E3}"/>
                </a:ext>
              </a:extLst>
            </p:cNvPr>
            <p:cNvSpPr txBox="1"/>
            <p:nvPr/>
          </p:nvSpPr>
          <p:spPr>
            <a:xfrm>
              <a:off x="5880706" y="5386276"/>
              <a:ext cx="996125" cy="458214"/>
            </a:xfrm>
            <a:prstGeom prst="rect">
              <a:avLst/>
            </a:prstGeom>
            <a:noFill/>
          </p:spPr>
          <p:txBody>
            <a:bodyPr wrap="square" rtlCol="0">
              <a:spAutoFit/>
            </a:bodyPr>
            <a:lstStyle/>
            <a:p>
              <a:pPr algn="ctr">
                <a:spcBef>
                  <a:spcPts val="1000"/>
                </a:spcBef>
              </a:pPr>
              <a:r>
                <a:rPr lang="en-US" sz="1600" dirty="0">
                  <a:solidFill>
                    <a:srgbClr val="4F4F4B"/>
                  </a:solidFill>
                  <a:latin typeface="Verdana" panose="020B0604030504040204" pitchFamily="34" charset="0"/>
                  <a:ea typeface="Verdana" panose="020B0604030504040204" pitchFamily="34" charset="0"/>
                  <a:cs typeface="Verdana" panose="020B0604030504040204" pitchFamily="34" charset="0"/>
                </a:rPr>
                <a:t>2015</a:t>
              </a:r>
            </a:p>
          </p:txBody>
        </p:sp>
        <p:pic>
          <p:nvPicPr>
            <p:cNvPr id="27" name="Picture 26">
              <a:extLst>
                <a:ext uri="{FF2B5EF4-FFF2-40B4-BE49-F238E27FC236}">
                  <a16:creationId xmlns:a16="http://schemas.microsoft.com/office/drawing/2014/main" id="{772FC546-E30E-483E-A2C4-AFDEACD1F5C5}"/>
                </a:ext>
              </a:extLst>
            </p:cNvPr>
            <p:cNvPicPr>
              <a:picLocks noChangeAspect="1"/>
            </p:cNvPicPr>
            <p:nvPr/>
          </p:nvPicPr>
          <p:blipFill rotWithShape="1">
            <a:blip r:embed="rId8"/>
            <a:srcRect l="16395" t="12762" r="65625" b="4445"/>
            <a:stretch/>
          </p:blipFill>
          <p:spPr>
            <a:xfrm>
              <a:off x="5787118" y="3663481"/>
              <a:ext cx="1183301" cy="1625198"/>
            </a:xfrm>
            <a:prstGeom prst="rect">
              <a:avLst/>
            </a:prstGeom>
            <a:ln>
              <a:noFill/>
            </a:ln>
            <a:effectLst>
              <a:outerShdw blurRad="292100" dist="139700" dir="2700000" algn="tl" rotWithShape="0">
                <a:srgbClr val="333333">
                  <a:alpha val="65000"/>
                </a:srgbClr>
              </a:outerShdw>
            </a:effectLst>
          </p:spPr>
        </p:pic>
      </p:grpSp>
      <p:grpSp>
        <p:nvGrpSpPr>
          <p:cNvPr id="19" name="Group 18">
            <a:extLst>
              <a:ext uri="{FF2B5EF4-FFF2-40B4-BE49-F238E27FC236}">
                <a16:creationId xmlns:a16="http://schemas.microsoft.com/office/drawing/2014/main" id="{B33DE2DA-18D8-4779-9BEA-3077C7E787BA}"/>
              </a:ext>
              <a:ext uri="{C183D7F6-B498-43B3-948B-1728B52AA6E4}">
                <adec:decorative xmlns:adec="http://schemas.microsoft.com/office/drawing/2017/decorative" val="1"/>
              </a:ext>
            </a:extLst>
          </p:cNvPr>
          <p:cNvGrpSpPr/>
          <p:nvPr/>
        </p:nvGrpSpPr>
        <p:grpSpPr>
          <a:xfrm>
            <a:off x="6771387" y="3495085"/>
            <a:ext cx="871091" cy="1611922"/>
            <a:chOff x="7725382" y="3664428"/>
            <a:chExt cx="1178975" cy="2181650"/>
          </a:xfrm>
        </p:grpSpPr>
        <p:pic>
          <p:nvPicPr>
            <p:cNvPr id="5" name="Picture 4">
              <a:extLst>
                <a:ext uri="{FF2B5EF4-FFF2-40B4-BE49-F238E27FC236}">
                  <a16:creationId xmlns:a16="http://schemas.microsoft.com/office/drawing/2014/main" id="{D5BB91B0-933B-4BC4-BEAC-7665F7A3E545}"/>
                </a:ext>
              </a:extLst>
            </p:cNvPr>
            <p:cNvPicPr>
              <a:picLocks noChangeAspect="1"/>
            </p:cNvPicPr>
            <p:nvPr/>
          </p:nvPicPr>
          <p:blipFill rotWithShape="1">
            <a:blip r:embed="rId9"/>
            <a:srcRect l="10591" t="8208" r="21449" b="23986"/>
            <a:stretch/>
          </p:blipFill>
          <p:spPr>
            <a:xfrm>
              <a:off x="7725382" y="3664428"/>
              <a:ext cx="1178975" cy="1632857"/>
            </a:xfrm>
            <a:prstGeom prst="rect">
              <a:avLst/>
            </a:prstGeom>
            <a:ln>
              <a:noFill/>
            </a:ln>
            <a:effectLst>
              <a:outerShdw blurRad="292100" dist="139700" dir="2700000" algn="tl" rotWithShape="0">
                <a:srgbClr val="333333">
                  <a:alpha val="65000"/>
                </a:srgbClr>
              </a:outerShdw>
            </a:effectLst>
          </p:spPr>
        </p:pic>
        <p:sp>
          <p:nvSpPr>
            <p:cNvPr id="28" name="TextBox 27">
              <a:extLst>
                <a:ext uri="{FF2B5EF4-FFF2-40B4-BE49-F238E27FC236}">
                  <a16:creationId xmlns:a16="http://schemas.microsoft.com/office/drawing/2014/main" id="{2BC9AA2D-AE27-490A-827D-2ED8E626B78F}"/>
                </a:ext>
              </a:extLst>
            </p:cNvPr>
            <p:cNvSpPr txBox="1"/>
            <p:nvPr/>
          </p:nvSpPr>
          <p:spPr>
            <a:xfrm>
              <a:off x="7825067" y="5387863"/>
              <a:ext cx="996124" cy="458215"/>
            </a:xfrm>
            <a:prstGeom prst="rect">
              <a:avLst/>
            </a:prstGeom>
            <a:noFill/>
          </p:spPr>
          <p:txBody>
            <a:bodyPr wrap="square" rtlCol="0">
              <a:spAutoFit/>
            </a:bodyPr>
            <a:lstStyle/>
            <a:p>
              <a:pPr algn="ctr">
                <a:spcBef>
                  <a:spcPts val="1000"/>
                </a:spcBef>
              </a:pPr>
              <a:r>
                <a:rPr lang="en-US" sz="1600" dirty="0">
                  <a:solidFill>
                    <a:srgbClr val="4F4F4B"/>
                  </a:solidFill>
                  <a:latin typeface="Verdana" panose="020B0604030504040204" pitchFamily="34" charset="0"/>
                  <a:ea typeface="Verdana" panose="020B0604030504040204" pitchFamily="34" charset="0"/>
                  <a:cs typeface="Verdana" panose="020B0604030504040204" pitchFamily="34" charset="0"/>
                </a:rPr>
                <a:t>2017</a:t>
              </a:r>
            </a:p>
          </p:txBody>
        </p:sp>
      </p:grpSp>
      <p:grpSp>
        <p:nvGrpSpPr>
          <p:cNvPr id="29" name="Group 28">
            <a:extLst>
              <a:ext uri="{FF2B5EF4-FFF2-40B4-BE49-F238E27FC236}">
                <a16:creationId xmlns:a16="http://schemas.microsoft.com/office/drawing/2014/main" id="{CD7B3F31-4AFA-4A55-912E-5EEEB141F9DE}"/>
              </a:ext>
              <a:ext uri="{C183D7F6-B498-43B3-948B-1728B52AA6E4}">
                <adec:decorative xmlns:adec="http://schemas.microsoft.com/office/drawing/2017/decorative" val="1"/>
              </a:ext>
            </a:extLst>
          </p:cNvPr>
          <p:cNvGrpSpPr/>
          <p:nvPr/>
        </p:nvGrpSpPr>
        <p:grpSpPr>
          <a:xfrm>
            <a:off x="7874720" y="3502160"/>
            <a:ext cx="926951" cy="1606932"/>
            <a:chOff x="7874720" y="3502160"/>
            <a:chExt cx="926951" cy="1606932"/>
          </a:xfrm>
        </p:grpSpPr>
        <p:sp>
          <p:nvSpPr>
            <p:cNvPr id="36" name="TextBox 35">
              <a:extLst>
                <a:ext uri="{FF2B5EF4-FFF2-40B4-BE49-F238E27FC236}">
                  <a16:creationId xmlns:a16="http://schemas.microsoft.com/office/drawing/2014/main" id="{A7498731-E4FD-4A81-BBD5-66A86464E2D5}"/>
                </a:ext>
              </a:extLst>
            </p:cNvPr>
            <p:cNvSpPr txBox="1"/>
            <p:nvPr/>
          </p:nvSpPr>
          <p:spPr>
            <a:xfrm>
              <a:off x="7970199" y="4770538"/>
              <a:ext cx="735991" cy="338554"/>
            </a:xfrm>
            <a:prstGeom prst="rect">
              <a:avLst/>
            </a:prstGeom>
            <a:noFill/>
          </p:spPr>
          <p:txBody>
            <a:bodyPr wrap="square" rtlCol="0">
              <a:spAutoFit/>
            </a:bodyPr>
            <a:lstStyle/>
            <a:p>
              <a:pPr algn="ctr">
                <a:spcBef>
                  <a:spcPts val="1000"/>
                </a:spcBef>
              </a:pPr>
              <a:r>
                <a:rPr lang="en-US" sz="1600" dirty="0">
                  <a:solidFill>
                    <a:srgbClr val="4F4F4B"/>
                  </a:solidFill>
                  <a:latin typeface="Verdana" panose="020B0604030504040204" pitchFamily="34" charset="0"/>
                  <a:ea typeface="Verdana" panose="020B0604030504040204" pitchFamily="34" charset="0"/>
                  <a:cs typeface="Verdana" panose="020B0604030504040204" pitchFamily="34" charset="0"/>
                </a:rPr>
                <a:t>2019</a:t>
              </a:r>
            </a:p>
          </p:txBody>
        </p:sp>
        <p:pic>
          <p:nvPicPr>
            <p:cNvPr id="24" name="Picture 23">
              <a:extLst>
                <a:ext uri="{FF2B5EF4-FFF2-40B4-BE49-F238E27FC236}">
                  <a16:creationId xmlns:a16="http://schemas.microsoft.com/office/drawing/2014/main" id="{028A4BFB-587E-4266-BD4C-99DB8E31271E}"/>
                </a:ext>
              </a:extLst>
            </p:cNvPr>
            <p:cNvPicPr>
              <a:picLocks noChangeAspect="1"/>
            </p:cNvPicPr>
            <p:nvPr/>
          </p:nvPicPr>
          <p:blipFill>
            <a:blip r:embed="rId10"/>
            <a:stretch>
              <a:fillRect/>
            </a:stretch>
          </p:blipFill>
          <p:spPr>
            <a:xfrm>
              <a:off x="7874720" y="3502160"/>
              <a:ext cx="926951" cy="1199443"/>
            </a:xfrm>
            <a:prstGeom prst="rect">
              <a:avLst/>
            </a:prstGeom>
            <a:ln>
              <a:noFill/>
            </a:ln>
            <a:effectLst>
              <a:outerShdw blurRad="292100" dist="139700" dir="2700000" algn="tl" rotWithShape="0">
                <a:srgbClr val="333333">
                  <a:alpha val="65000"/>
                </a:srgbClr>
              </a:outerShdw>
            </a:effectLst>
          </p:spPr>
        </p:pic>
      </p:grpSp>
      <p:pic>
        <p:nvPicPr>
          <p:cNvPr id="31" name="Picture 30">
            <a:extLst>
              <a:ext uri="{FF2B5EF4-FFF2-40B4-BE49-F238E27FC236}">
                <a16:creationId xmlns:a16="http://schemas.microsoft.com/office/drawing/2014/main" id="{E4DE4F3D-0248-4BDA-A1ED-3CAD4E0A273F}"/>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3348105" y="3171315"/>
            <a:ext cx="2292792" cy="2966794"/>
          </a:xfrm>
          <a:prstGeom prst="rect">
            <a:avLst/>
          </a:prstGeom>
          <a:ln>
            <a:noFill/>
          </a:ln>
          <a:effectLst>
            <a:outerShdw blurRad="190500" algn="tl" rotWithShape="0">
              <a:srgbClr val="000000">
                <a:alpha val="70000"/>
              </a:srgbClr>
            </a:outerShdw>
          </a:effectLst>
        </p:spPr>
      </p:pic>
      <p:sp>
        <p:nvSpPr>
          <p:cNvPr id="4" name="Slide Number Placeholder 3"/>
          <p:cNvSpPr>
            <a:spLocks noGrp="1"/>
          </p:cNvSpPr>
          <p:nvPr>
            <p:ph type="sldNum" sz="quarter" idx="10"/>
          </p:nvPr>
        </p:nvSpPr>
        <p:spPr/>
        <p:txBody>
          <a:bodyPr/>
          <a:lstStyle/>
          <a:p>
            <a:pPr>
              <a:defRPr/>
            </a:pPr>
            <a:fld id="{27FEE7C1-A4B9-C94F-936F-EF6B95034B71}" type="slidenum">
              <a:rPr lang="en-US" smtClean="0"/>
              <a:pPr>
                <a:defRPr/>
              </a:pPr>
              <a:t>2</a:t>
            </a:fld>
            <a:endParaRPr lang="en-US" dirty="0"/>
          </a:p>
        </p:txBody>
      </p:sp>
    </p:spTree>
    <p:extLst>
      <p:ext uri="{BB962C8B-B14F-4D97-AF65-F5344CB8AC3E}">
        <p14:creationId xmlns:p14="http://schemas.microsoft.com/office/powerpoint/2010/main" val="182615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75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75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75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75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75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750"/>
                                        <p:tgtEl>
                                          <p:spTgt spid="22"/>
                                        </p:tgtEl>
                                      </p:cBhvr>
                                    </p:animEffect>
                                    <p:set>
                                      <p:cBhvr>
                                        <p:cTn id="27" dur="1" fill="hold">
                                          <p:stCondLst>
                                            <p:cond delay="749"/>
                                          </p:stCondLst>
                                        </p:cTn>
                                        <p:tgtEl>
                                          <p:spTgt spid="22"/>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750"/>
                                        <p:tgtEl>
                                          <p:spTgt spid="23"/>
                                        </p:tgtEl>
                                      </p:cBhvr>
                                    </p:animEffect>
                                    <p:set>
                                      <p:cBhvr>
                                        <p:cTn id="30" dur="1" fill="hold">
                                          <p:stCondLst>
                                            <p:cond delay="749"/>
                                          </p:stCondLst>
                                        </p:cTn>
                                        <p:tgtEl>
                                          <p:spTgt spid="23"/>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750"/>
                                        <p:tgtEl>
                                          <p:spTgt spid="7"/>
                                        </p:tgtEl>
                                      </p:cBhvr>
                                    </p:animEffect>
                                    <p:set>
                                      <p:cBhvr>
                                        <p:cTn id="33" dur="1" fill="hold">
                                          <p:stCondLst>
                                            <p:cond delay="749"/>
                                          </p:stCondLst>
                                        </p:cTn>
                                        <p:tgtEl>
                                          <p:spTgt spid="7"/>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750"/>
                                        <p:tgtEl>
                                          <p:spTgt spid="18"/>
                                        </p:tgtEl>
                                      </p:cBhvr>
                                    </p:animEffect>
                                    <p:set>
                                      <p:cBhvr>
                                        <p:cTn id="36" dur="1" fill="hold">
                                          <p:stCondLst>
                                            <p:cond delay="749"/>
                                          </p:stCondLst>
                                        </p:cTn>
                                        <p:tgtEl>
                                          <p:spTgt spid="18"/>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750"/>
                                        <p:tgtEl>
                                          <p:spTgt spid="19"/>
                                        </p:tgtEl>
                                      </p:cBhvr>
                                    </p:animEffect>
                                    <p:set>
                                      <p:cBhvr>
                                        <p:cTn id="39" dur="1" fill="hold">
                                          <p:stCondLst>
                                            <p:cond delay="749"/>
                                          </p:stCondLst>
                                        </p:cTn>
                                        <p:tgtEl>
                                          <p:spTgt spid="19"/>
                                        </p:tgtEl>
                                        <p:attrNameLst>
                                          <p:attrName>style.visibility</p:attrName>
                                        </p:attrNameLst>
                                      </p:cBhvr>
                                      <p:to>
                                        <p:strVal val="hidden"/>
                                      </p:to>
                                    </p:set>
                                  </p:childTnLst>
                                </p:cTn>
                              </p:par>
                            </p:childTnLst>
                          </p:cTn>
                        </p:par>
                        <p:par>
                          <p:cTn id="40" fill="hold">
                            <p:stCondLst>
                              <p:cond delay="750"/>
                            </p:stCondLst>
                            <p:childTnLst>
                              <p:par>
                                <p:cTn id="41" presetID="10" presetClass="exit" presetSubtype="0" fill="hold" nodeType="afterEffect">
                                  <p:stCondLst>
                                    <p:cond delay="500"/>
                                  </p:stCondLst>
                                  <p:childTnLst>
                                    <p:animEffect transition="out" filter="fade">
                                      <p:cBhvr>
                                        <p:cTn id="42" dur="1250"/>
                                        <p:tgtEl>
                                          <p:spTgt spid="29"/>
                                        </p:tgtEl>
                                      </p:cBhvr>
                                    </p:animEffect>
                                    <p:set>
                                      <p:cBhvr>
                                        <p:cTn id="43" dur="1" fill="hold">
                                          <p:stCondLst>
                                            <p:cond delay="1249"/>
                                          </p:stCondLst>
                                        </p:cTn>
                                        <p:tgtEl>
                                          <p:spTgt spid="29"/>
                                        </p:tgtEl>
                                        <p:attrNameLst>
                                          <p:attrName>style.visibility</p:attrName>
                                        </p:attrNameLst>
                                      </p:cBhvr>
                                      <p:to>
                                        <p:strVal val="hidden"/>
                                      </p:to>
                                    </p:set>
                                  </p:childTnLst>
                                </p:cTn>
                              </p:par>
                              <p:par>
                                <p:cTn id="44" presetID="1"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childTnLst>
                                </p:cTn>
                              </p:par>
                            </p:childTnLst>
                          </p:cTn>
                        </p:par>
                        <p:par>
                          <p:cTn id="46" fill="hold">
                            <p:stCondLst>
                              <p:cond delay="250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1250" fill="hold"/>
                                        <p:tgtEl>
                                          <p:spTgt spid="31"/>
                                        </p:tgtEl>
                                        <p:attrNameLst>
                                          <p:attrName>ppt_w</p:attrName>
                                        </p:attrNameLst>
                                      </p:cBhvr>
                                      <p:tavLst>
                                        <p:tav tm="0">
                                          <p:val>
                                            <p:fltVal val="0"/>
                                          </p:val>
                                        </p:tav>
                                        <p:tav tm="100000">
                                          <p:val>
                                            <p:strVal val="#ppt_w"/>
                                          </p:val>
                                        </p:tav>
                                      </p:tavLst>
                                    </p:anim>
                                    <p:anim calcmode="lin" valueType="num">
                                      <p:cBhvr>
                                        <p:cTn id="50" dur="1250" fill="hold"/>
                                        <p:tgtEl>
                                          <p:spTgt spid="31"/>
                                        </p:tgtEl>
                                        <p:attrNameLst>
                                          <p:attrName>ppt_h</p:attrName>
                                        </p:attrNameLst>
                                      </p:cBhvr>
                                      <p:tavLst>
                                        <p:tav tm="0">
                                          <p:val>
                                            <p:fltVal val="0"/>
                                          </p:val>
                                        </p:tav>
                                        <p:tav tm="100000">
                                          <p:val>
                                            <p:strVal val="#ppt_h"/>
                                          </p:val>
                                        </p:tav>
                                      </p:tavLst>
                                    </p:anim>
                                    <p:animEffect transition="in" filter="fade">
                                      <p:cBhvr>
                                        <p:cTn id="51" dur="1250"/>
                                        <p:tgtEl>
                                          <p:spTgt spid="31"/>
                                        </p:tgtEl>
                                      </p:cBhvr>
                                    </p:animEffect>
                                  </p:childTnLst>
                                </p:cTn>
                              </p:par>
                              <p:par>
                                <p:cTn id="52" presetID="10" presetClass="entr" presetSubtype="0"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750"/>
                                        <p:tgtEl>
                                          <p:spTgt spid="26"/>
                                        </p:tgtEl>
                                      </p:cBhvr>
                                    </p:animEffect>
                                  </p:childTnLst>
                                </p:cTn>
                              </p:par>
                              <p:par>
                                <p:cTn id="55" presetID="10" presetClass="exit" presetSubtype="0" fill="hold" nodeType="withEffect">
                                  <p:stCondLst>
                                    <p:cond delay="0"/>
                                  </p:stCondLst>
                                  <p:childTnLst>
                                    <p:animEffect transition="out" filter="fade">
                                      <p:cBhvr>
                                        <p:cTn id="56" dur="750"/>
                                        <p:tgtEl>
                                          <p:spTgt spid="26"/>
                                        </p:tgtEl>
                                      </p:cBhvr>
                                    </p:animEffect>
                                    <p:set>
                                      <p:cBhvr>
                                        <p:cTn id="57" dur="1" fill="hold">
                                          <p:stCondLst>
                                            <p:cond delay="749"/>
                                          </p:stCondLst>
                                        </p:cTn>
                                        <p:tgtEl>
                                          <p:spTgt spid="26"/>
                                        </p:tgtEl>
                                        <p:attrNameLst>
                                          <p:attrName>style.visibility</p:attrName>
                                        </p:attrNameLst>
                                      </p:cBhvr>
                                      <p:to>
                                        <p:strVal val="hidden"/>
                                      </p:to>
                                    </p:set>
                                  </p:childTnLst>
                                </p:cTn>
                              </p:par>
                              <p:par>
                                <p:cTn id="58" presetID="10" presetClass="entr" presetSubtype="0" fill="hold"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750"/>
                                        <p:tgtEl>
                                          <p:spTgt spid="33"/>
                                        </p:tgtEl>
                                      </p:cBhvr>
                                    </p:animEffect>
                                  </p:childTnLst>
                                </p:cTn>
                              </p:par>
                              <p:par>
                                <p:cTn id="61" presetID="10" presetClass="exit" presetSubtype="0" fill="hold" nodeType="withEffect">
                                  <p:stCondLst>
                                    <p:cond delay="0"/>
                                  </p:stCondLst>
                                  <p:childTnLst>
                                    <p:animEffect transition="out" filter="fade">
                                      <p:cBhvr>
                                        <p:cTn id="62" dur="750"/>
                                        <p:tgtEl>
                                          <p:spTgt spid="33"/>
                                        </p:tgtEl>
                                      </p:cBhvr>
                                    </p:animEffect>
                                    <p:set>
                                      <p:cBhvr>
                                        <p:cTn id="63" dur="1" fill="hold">
                                          <p:stCondLst>
                                            <p:cond delay="74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9AC9E-49DA-4E20-8D5B-DF3EC41D989E}"/>
              </a:ext>
            </a:extLst>
          </p:cNvPr>
          <p:cNvSpPr>
            <a:spLocks noGrp="1"/>
          </p:cNvSpPr>
          <p:nvPr>
            <p:ph type="title"/>
          </p:nvPr>
        </p:nvSpPr>
        <p:spPr/>
        <p:txBody>
          <a:bodyPr/>
          <a:lstStyle/>
          <a:p>
            <a:r>
              <a:rPr lang="en-US" dirty="0">
                <a:latin typeface="Verdana" charset="0"/>
                <a:ea typeface="Verdana" charset="0"/>
                <a:cs typeface="Verdana" charset="0"/>
              </a:rPr>
              <a:t>2019 Grade 8 Mathematics</a:t>
            </a:r>
            <a:endParaRPr lang="en-US" dirty="0"/>
          </a:p>
        </p:txBody>
      </p:sp>
      <p:pic>
        <p:nvPicPr>
          <p:cNvPr id="6" name="Picture 5" descr="This figure shows the NAEP equivalent scores for grade 8 mathematics standards by state, from the NAEP basic level to the NAEP proficient level. It also shows mapping of the Smarter Balanced Assessment Consortium standards. Highlighted are Colorado, Utah, Indiana, Massachusetts, Illinois, Alaska, Oklahoma, Wisconsin, Rhode Island, Pennsylvania, and Kansas.">
            <a:extLst>
              <a:ext uri="{FF2B5EF4-FFF2-40B4-BE49-F238E27FC236}">
                <a16:creationId xmlns:a16="http://schemas.microsoft.com/office/drawing/2014/main" id="{0BFE44B7-3A28-4EB9-AC55-52061A6AF3D2}"/>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262384" y="1561699"/>
            <a:ext cx="8430766" cy="4224591"/>
          </a:xfrm>
          <a:prstGeom prst="rect">
            <a:avLst/>
          </a:prstGeom>
        </p:spPr>
      </p:pic>
      <p:sp>
        <p:nvSpPr>
          <p:cNvPr id="13" name="Rectangle 12">
            <a:extLst>
              <a:ext uri="{FF2B5EF4-FFF2-40B4-BE49-F238E27FC236}">
                <a16:creationId xmlns:a16="http://schemas.microsoft.com/office/drawing/2014/main" id="{43B4BF1F-0F83-44F1-9583-18CBB591DF43}"/>
              </a:ext>
              <a:ext uri="{C183D7F6-B498-43B3-948B-1728B52AA6E4}">
                <adec:decorative xmlns:adec="http://schemas.microsoft.com/office/drawing/2017/decorative" val="1"/>
              </a:ext>
            </a:extLst>
          </p:cNvPr>
          <p:cNvSpPr/>
          <p:nvPr/>
        </p:nvSpPr>
        <p:spPr>
          <a:xfrm>
            <a:off x="6093273" y="2647353"/>
            <a:ext cx="2543842" cy="715297"/>
          </a:xfrm>
          <a:prstGeom prst="rect">
            <a:avLst/>
          </a:prstGeom>
          <a:noFill/>
          <a:ln w="317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Source">
            <a:extLst>
              <a:ext uri="{FF2B5EF4-FFF2-40B4-BE49-F238E27FC236}">
                <a16:creationId xmlns:a16="http://schemas.microsoft.com/office/drawing/2014/main" id="{04275DA5-80FA-4735-9898-0932ECE7714D}"/>
              </a:ext>
            </a:extLst>
          </p:cNvPr>
          <p:cNvSpPr>
            <a:spLocks noChangeArrowheads="1"/>
          </p:cNvSpPr>
          <p:nvPr/>
        </p:nvSpPr>
        <p:spPr bwMode="auto">
          <a:xfrm>
            <a:off x="364469" y="5917214"/>
            <a:ext cx="8421931" cy="246221"/>
          </a:xfrm>
          <a:prstGeom prst="rect">
            <a:avLst/>
          </a:prstGeom>
          <a:noFill/>
          <a:ln w="9525">
            <a:noFill/>
            <a:miter lim="800000"/>
            <a:headEnd/>
            <a:tailEnd/>
          </a:ln>
        </p:spPr>
        <p:txBody>
          <a:bodyPr wrap="square" lIns="0" tIns="0" rIns="0" bIns="0">
            <a:spAutoFit/>
          </a:bodyPr>
          <a:lstStyle/>
          <a:p>
            <a:pPr>
              <a:spcAft>
                <a:spcPct val="0"/>
              </a:spcAft>
            </a:pPr>
            <a:r>
              <a:rPr lang="en-US" sz="800" dirty="0">
                <a:solidFill>
                  <a:prstClr val="black"/>
                </a:solidFill>
                <a:latin typeface="Verdana" panose="020B0604030504040204" pitchFamily="34" charset="0"/>
                <a:ea typeface="Verdana" panose="020B0604030504040204" pitchFamily="34" charset="0"/>
                <a:cs typeface="Verdana" panose="020B0604030504040204" pitchFamily="34" charset="0"/>
              </a:rPr>
              <a:t>SOURCE: U.S. Department of Education, Institute of Education Sciences, National Center for Education Statistics, National Assessment of Educational Progress (NAEP), 2019 Reading Assessment. State assessment performance data provided by the state.</a:t>
            </a:r>
          </a:p>
        </p:txBody>
      </p:sp>
      <p:sp>
        <p:nvSpPr>
          <p:cNvPr id="4" name="Slide Number Placeholder 3">
            <a:extLst>
              <a:ext uri="{FF2B5EF4-FFF2-40B4-BE49-F238E27FC236}">
                <a16:creationId xmlns:a16="http://schemas.microsoft.com/office/drawing/2014/main" id="{D4505495-9CBB-4DE2-BB1D-ED99B4A1C4E3}"/>
              </a:ext>
            </a:extLst>
          </p:cNvPr>
          <p:cNvSpPr>
            <a:spLocks noGrp="1"/>
          </p:cNvSpPr>
          <p:nvPr>
            <p:ph type="sldNum" sz="quarter" idx="10"/>
          </p:nvPr>
        </p:nvSpPr>
        <p:spPr/>
        <p:txBody>
          <a:bodyPr/>
          <a:lstStyle/>
          <a:p>
            <a:pPr>
              <a:defRPr/>
            </a:pPr>
            <a:fld id="{27FEE7C1-A4B9-C94F-936F-EF6B95034B71}" type="slidenum">
              <a:rPr lang="en-US" smtClean="0"/>
              <a:pPr>
                <a:defRPr/>
              </a:pPr>
              <a:t>20</a:t>
            </a:fld>
            <a:endParaRPr lang="en-US" dirty="0"/>
          </a:p>
        </p:txBody>
      </p:sp>
    </p:spTree>
    <p:extLst>
      <p:ext uri="{BB962C8B-B14F-4D97-AF65-F5344CB8AC3E}">
        <p14:creationId xmlns:p14="http://schemas.microsoft.com/office/powerpoint/2010/main" val="266765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33454-878A-4A6F-B5F8-56ECAEDE9A0D}"/>
              </a:ext>
            </a:extLst>
          </p:cNvPr>
          <p:cNvSpPr>
            <a:spLocks noGrp="1"/>
          </p:cNvSpPr>
          <p:nvPr>
            <p:ph type="title"/>
          </p:nvPr>
        </p:nvSpPr>
        <p:spPr/>
        <p:txBody>
          <a:bodyPr/>
          <a:lstStyle/>
          <a:p>
            <a:r>
              <a:rPr lang="en-US" dirty="0"/>
              <a:t>State Proficiency Standards by NAEP Achievement Levels: Grade 8</a:t>
            </a:r>
          </a:p>
        </p:txBody>
      </p:sp>
      <p:sp>
        <p:nvSpPr>
          <p:cNvPr id="17" name="Rectangle 16">
            <a:extLst>
              <a:ext uri="{FF2B5EF4-FFF2-40B4-BE49-F238E27FC236}">
                <a16:creationId xmlns:a16="http://schemas.microsoft.com/office/drawing/2014/main" id="{C3E4C2A3-010C-4CDE-BC82-CC72B709B33C}"/>
              </a:ext>
              <a:ext uri="{C183D7F6-B498-43B3-948B-1728B52AA6E4}">
                <adec:decorative xmlns:adec="http://schemas.microsoft.com/office/drawing/2017/decorative" val="1"/>
              </a:ext>
            </a:extLst>
          </p:cNvPr>
          <p:cNvSpPr/>
          <p:nvPr/>
        </p:nvSpPr>
        <p:spPr>
          <a:xfrm rot="5400000">
            <a:off x="8018856" y="2749069"/>
            <a:ext cx="685799" cy="6740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Calibri"/>
            </a:endParaRPr>
          </a:p>
        </p:txBody>
      </p:sp>
      <p:grpSp>
        <p:nvGrpSpPr>
          <p:cNvPr id="18" name="Group 17">
            <a:extLst>
              <a:ext uri="{FF2B5EF4-FFF2-40B4-BE49-F238E27FC236}">
                <a16:creationId xmlns:a16="http://schemas.microsoft.com/office/drawing/2014/main" id="{E4D576AE-56CF-4E6B-A7B1-5F94599F864C}"/>
              </a:ext>
              <a:ext uri="{C183D7F6-B498-43B3-948B-1728B52AA6E4}">
                <adec:decorative xmlns:adec="http://schemas.microsoft.com/office/drawing/2017/decorative" val="1"/>
              </a:ext>
            </a:extLst>
          </p:cNvPr>
          <p:cNvGrpSpPr/>
          <p:nvPr/>
        </p:nvGrpSpPr>
        <p:grpSpPr>
          <a:xfrm>
            <a:off x="8090513" y="2843398"/>
            <a:ext cx="594415" cy="207749"/>
            <a:chOff x="8466965" y="2545861"/>
            <a:chExt cx="792553" cy="276999"/>
          </a:xfrm>
        </p:grpSpPr>
        <p:sp>
          <p:nvSpPr>
            <p:cNvPr id="19" name="Rectangle 18">
              <a:extLst>
                <a:ext uri="{FF2B5EF4-FFF2-40B4-BE49-F238E27FC236}">
                  <a16:creationId xmlns:a16="http://schemas.microsoft.com/office/drawing/2014/main" id="{4CA71879-23FD-417D-B322-8CBFA561A7C7}"/>
                </a:ext>
              </a:extLst>
            </p:cNvPr>
            <p:cNvSpPr/>
            <p:nvPr/>
          </p:nvSpPr>
          <p:spPr>
            <a:xfrm>
              <a:off x="8466965" y="2583691"/>
              <a:ext cx="193963" cy="205274"/>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0070C0"/>
                </a:solidFill>
                <a:latin typeface="Calibri"/>
              </a:endParaRPr>
            </a:p>
          </p:txBody>
        </p:sp>
        <p:sp>
          <p:nvSpPr>
            <p:cNvPr id="20" name="TextBox 19">
              <a:extLst>
                <a:ext uri="{FF2B5EF4-FFF2-40B4-BE49-F238E27FC236}">
                  <a16:creationId xmlns:a16="http://schemas.microsoft.com/office/drawing/2014/main" id="{5E9EEFE6-B5AC-4361-9526-6D4503A4C5D2}"/>
                </a:ext>
              </a:extLst>
            </p:cNvPr>
            <p:cNvSpPr txBox="1"/>
            <p:nvPr/>
          </p:nvSpPr>
          <p:spPr>
            <a:xfrm>
              <a:off x="8612064" y="2545861"/>
              <a:ext cx="647454" cy="276999"/>
            </a:xfrm>
            <a:prstGeom prst="rect">
              <a:avLst/>
            </a:prstGeom>
            <a:noFill/>
          </p:spPr>
          <p:txBody>
            <a:bodyPr wrap="square" rtlCol="0">
              <a:spAutoFit/>
            </a:bodyPr>
            <a:lstStyle/>
            <a:p>
              <a:pPr fontAlgn="base">
                <a:spcBef>
                  <a:spcPct val="0"/>
                </a:spcBef>
                <a:spcAft>
                  <a:spcPct val="0"/>
                </a:spcAft>
              </a:pPr>
              <a:r>
                <a:rPr lang="en-US" sz="750" dirty="0">
                  <a:solidFill>
                    <a:srgbClr val="121211"/>
                  </a:solidFill>
                  <a:latin typeface="Arial" charset="0"/>
                </a:rPr>
                <a:t>SBAC</a:t>
              </a:r>
              <a:endParaRPr lang="en-US" sz="1350" dirty="0">
                <a:solidFill>
                  <a:srgbClr val="121211"/>
                </a:solidFill>
                <a:latin typeface="Arial" charset="0"/>
              </a:endParaRPr>
            </a:p>
          </p:txBody>
        </p:sp>
      </p:grpSp>
      <p:grpSp>
        <p:nvGrpSpPr>
          <p:cNvPr id="21" name="Group 20">
            <a:extLst>
              <a:ext uri="{FF2B5EF4-FFF2-40B4-BE49-F238E27FC236}">
                <a16:creationId xmlns:a16="http://schemas.microsoft.com/office/drawing/2014/main" id="{8887B693-A235-43E1-9AFC-D592858DAB66}"/>
              </a:ext>
              <a:ext uri="{C183D7F6-B498-43B3-948B-1728B52AA6E4}">
                <adec:decorative xmlns:adec="http://schemas.microsoft.com/office/drawing/2017/decorative" val="1"/>
              </a:ext>
            </a:extLst>
          </p:cNvPr>
          <p:cNvGrpSpPr/>
          <p:nvPr/>
        </p:nvGrpSpPr>
        <p:grpSpPr>
          <a:xfrm>
            <a:off x="8089643" y="3098635"/>
            <a:ext cx="657542" cy="225567"/>
            <a:chOff x="8382936" y="3285554"/>
            <a:chExt cx="876722" cy="276998"/>
          </a:xfrm>
        </p:grpSpPr>
        <p:sp>
          <p:nvSpPr>
            <p:cNvPr id="22" name="TextBox 21">
              <a:extLst>
                <a:ext uri="{FF2B5EF4-FFF2-40B4-BE49-F238E27FC236}">
                  <a16:creationId xmlns:a16="http://schemas.microsoft.com/office/drawing/2014/main" id="{8B7E6A22-36EA-4106-98D1-02A4668080D9}"/>
                </a:ext>
              </a:extLst>
            </p:cNvPr>
            <p:cNvSpPr txBox="1"/>
            <p:nvPr/>
          </p:nvSpPr>
          <p:spPr>
            <a:xfrm>
              <a:off x="8533235" y="3285554"/>
              <a:ext cx="726423" cy="276998"/>
            </a:xfrm>
            <a:prstGeom prst="rect">
              <a:avLst/>
            </a:prstGeom>
            <a:noFill/>
          </p:spPr>
          <p:txBody>
            <a:bodyPr wrap="square" rtlCol="0">
              <a:spAutoFit/>
            </a:bodyPr>
            <a:lstStyle/>
            <a:p>
              <a:pPr fontAlgn="base">
                <a:spcBef>
                  <a:spcPct val="0"/>
                </a:spcBef>
                <a:spcAft>
                  <a:spcPct val="0"/>
                </a:spcAft>
              </a:pPr>
              <a:r>
                <a:rPr lang="en-US" sz="750" dirty="0">
                  <a:solidFill>
                    <a:srgbClr val="121211"/>
                  </a:solidFill>
                  <a:latin typeface="Arial" charset="0"/>
                </a:rPr>
                <a:t>PARCC</a:t>
              </a:r>
              <a:endParaRPr lang="en-US" dirty="0">
                <a:solidFill>
                  <a:srgbClr val="121211"/>
                </a:solidFill>
                <a:latin typeface="Arial" charset="0"/>
              </a:endParaRPr>
            </a:p>
          </p:txBody>
        </p:sp>
        <p:sp>
          <p:nvSpPr>
            <p:cNvPr id="23" name="Rectangle 22">
              <a:extLst>
                <a:ext uri="{FF2B5EF4-FFF2-40B4-BE49-F238E27FC236}">
                  <a16:creationId xmlns:a16="http://schemas.microsoft.com/office/drawing/2014/main" id="{D3A7299B-F5F3-474D-B29C-4D25247E4439}"/>
                </a:ext>
              </a:extLst>
            </p:cNvPr>
            <p:cNvSpPr/>
            <p:nvPr/>
          </p:nvSpPr>
          <p:spPr>
            <a:xfrm>
              <a:off x="8382936" y="3343615"/>
              <a:ext cx="193963" cy="205274"/>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latin typeface="Calibri"/>
              </a:endParaRPr>
            </a:p>
          </p:txBody>
        </p:sp>
      </p:grpSp>
      <p:sp>
        <p:nvSpPr>
          <p:cNvPr id="13" name="TextBox 12">
            <a:extLst>
              <a:ext uri="{FF2B5EF4-FFF2-40B4-BE49-F238E27FC236}">
                <a16:creationId xmlns:a16="http://schemas.microsoft.com/office/drawing/2014/main" id="{9F38A024-213F-4EC0-8C28-029B2C6F74DD}"/>
              </a:ext>
            </a:extLst>
          </p:cNvPr>
          <p:cNvSpPr txBox="1"/>
          <p:nvPr/>
        </p:nvSpPr>
        <p:spPr>
          <a:xfrm>
            <a:off x="1675770" y="1280047"/>
            <a:ext cx="5639429" cy="261610"/>
          </a:xfrm>
          <a:prstGeom prst="rect">
            <a:avLst/>
          </a:prstGeom>
          <a:solidFill>
            <a:srgbClr val="252C6E"/>
          </a:solidFill>
        </p:spPr>
        <p:txBody>
          <a:bodyPr wrap="square" rtlCol="0">
            <a:spAutoFit/>
          </a:bodyPr>
          <a:lstStyle/>
          <a:p>
            <a:pPr algn="ctr"/>
            <a:r>
              <a:rPr lang="en-US" sz="1100" b="1" dirty="0">
                <a:solidFill>
                  <a:srgbClr val="FDFDFD"/>
                </a:solidFill>
                <a:latin typeface="Verdana" panose="020B0604030504040204" pitchFamily="34" charset="0"/>
                <a:ea typeface="Verdana" panose="020B0604030504040204" pitchFamily="34" charset="0"/>
              </a:rPr>
              <a:t>Reading</a:t>
            </a:r>
          </a:p>
        </p:txBody>
      </p:sp>
      <p:sp>
        <p:nvSpPr>
          <p:cNvPr id="14" name="TextBox 13">
            <a:extLst>
              <a:ext uri="{FF2B5EF4-FFF2-40B4-BE49-F238E27FC236}">
                <a16:creationId xmlns:a16="http://schemas.microsoft.com/office/drawing/2014/main" id="{6C490331-8F2A-40F4-8C29-B0186E19F05F}"/>
              </a:ext>
            </a:extLst>
          </p:cNvPr>
          <p:cNvSpPr txBox="1"/>
          <p:nvPr/>
        </p:nvSpPr>
        <p:spPr>
          <a:xfrm rot="16200000">
            <a:off x="-781330" y="3609359"/>
            <a:ext cx="3639312" cy="274320"/>
          </a:xfrm>
          <a:prstGeom prst="rect">
            <a:avLst/>
          </a:prstGeom>
          <a:solidFill>
            <a:srgbClr val="005A4C"/>
          </a:solidFill>
        </p:spPr>
        <p:txBody>
          <a:bodyPr wrap="square" rtlCol="0">
            <a:spAutoFit/>
          </a:bodyPr>
          <a:lstStyle/>
          <a:p>
            <a:pPr algn="ctr"/>
            <a:r>
              <a:rPr lang="en-US" sz="1100" b="1"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Mathematics</a:t>
            </a:r>
          </a:p>
        </p:txBody>
      </p:sp>
      <p:graphicFrame>
        <p:nvGraphicFramePr>
          <p:cNvPr id="15" name="Grade 4 Combo Table">
            <a:extLst>
              <a:ext uri="{FF2B5EF4-FFF2-40B4-BE49-F238E27FC236}">
                <a16:creationId xmlns:a16="http://schemas.microsoft.com/office/drawing/2014/main" id="{E463543A-959C-40A3-97DE-33524B63779F}"/>
              </a:ext>
            </a:extLst>
          </p:cNvPr>
          <p:cNvGraphicFramePr>
            <a:graphicFrameLocks noGrp="1"/>
          </p:cNvGraphicFramePr>
          <p:nvPr>
            <p:extLst>
              <p:ext uri="{D42A27DB-BD31-4B8C-83A1-F6EECF244321}">
                <p14:modId xmlns:p14="http://schemas.microsoft.com/office/powerpoint/2010/main" val="1659770104"/>
              </p:ext>
            </p:extLst>
          </p:nvPr>
        </p:nvGraphicFramePr>
        <p:xfrm>
          <a:off x="1161192" y="1541657"/>
          <a:ext cx="6596238" cy="4005468"/>
        </p:xfrm>
        <a:graphic>
          <a:graphicData uri="http://schemas.openxmlformats.org/drawingml/2006/table">
            <a:tbl>
              <a:tblPr firstRow="1" firstCol="1" bandRow="1">
                <a:tableStyleId>{5C22544A-7EE6-4342-B048-85BDC9FD1C3A}</a:tableStyleId>
              </a:tblPr>
              <a:tblGrid>
                <a:gridCol w="525397">
                  <a:extLst>
                    <a:ext uri="{9D8B030D-6E8A-4147-A177-3AD203B41FA5}">
                      <a16:colId xmlns:a16="http://schemas.microsoft.com/office/drawing/2014/main" val="20001"/>
                    </a:ext>
                  </a:extLst>
                </a:gridCol>
                <a:gridCol w="1298974">
                  <a:extLst>
                    <a:ext uri="{9D8B030D-6E8A-4147-A177-3AD203B41FA5}">
                      <a16:colId xmlns:a16="http://schemas.microsoft.com/office/drawing/2014/main" val="20002"/>
                    </a:ext>
                  </a:extLst>
                </a:gridCol>
                <a:gridCol w="1689812">
                  <a:extLst>
                    <a:ext uri="{9D8B030D-6E8A-4147-A177-3AD203B41FA5}">
                      <a16:colId xmlns:a16="http://schemas.microsoft.com/office/drawing/2014/main" val="20004"/>
                    </a:ext>
                  </a:extLst>
                </a:gridCol>
                <a:gridCol w="1750655">
                  <a:extLst>
                    <a:ext uri="{9D8B030D-6E8A-4147-A177-3AD203B41FA5}">
                      <a16:colId xmlns:a16="http://schemas.microsoft.com/office/drawing/2014/main" val="20006"/>
                    </a:ext>
                  </a:extLst>
                </a:gridCol>
                <a:gridCol w="873898">
                  <a:extLst>
                    <a:ext uri="{9D8B030D-6E8A-4147-A177-3AD203B41FA5}">
                      <a16:colId xmlns:a16="http://schemas.microsoft.com/office/drawing/2014/main" val="531860857"/>
                    </a:ext>
                  </a:extLst>
                </a:gridCol>
                <a:gridCol w="457502">
                  <a:extLst>
                    <a:ext uri="{9D8B030D-6E8A-4147-A177-3AD203B41FA5}">
                      <a16:colId xmlns:a16="http://schemas.microsoft.com/office/drawing/2014/main" val="20008"/>
                    </a:ext>
                  </a:extLst>
                </a:gridCol>
              </a:tblGrid>
              <a:tr h="359796">
                <a:tc>
                  <a:txBody>
                    <a:bodyPr/>
                    <a:lstStyle/>
                    <a:p>
                      <a:pPr marL="0" marR="0" algn="ctr">
                        <a:lnSpc>
                          <a:spcPct val="115000"/>
                        </a:lnSpc>
                        <a:spcBef>
                          <a:spcPts val="0"/>
                        </a:spcBef>
                        <a:spcAft>
                          <a:spcPts val="0"/>
                        </a:spcAft>
                      </a:pPr>
                      <a:endParaRPr lang="en-US" sz="1000" b="1" i="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38797" marR="38797" marT="0" marB="0" anchor="ctr">
                    <a:lnL w="635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900" b="1"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Below </a:t>
                      </a:r>
                      <a:r>
                        <a:rPr lang="en-US" sz="900" b="1"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Basic</a:t>
                      </a:r>
                    </a:p>
                  </a:txBody>
                  <a:tcPr marL="68746" marR="68746"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rgbClr val="252C6E"/>
                      </a:solidFill>
                      <a:prstDash val="dot"/>
                      <a:round/>
                      <a:headEnd type="none" w="med" len="med"/>
                      <a:tailEnd type="none" w="med" len="med"/>
                    </a:lnR>
                    <a:lnT w="635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DBE2E9"/>
                    </a:solidFill>
                  </a:tcPr>
                </a:tc>
                <a:tc>
                  <a:txBody>
                    <a:bodyPr/>
                    <a:lstStyle/>
                    <a:p>
                      <a:pPr marL="0" marR="0" algn="ctr">
                        <a:lnSpc>
                          <a:spcPct val="115000"/>
                        </a:lnSpc>
                        <a:spcBef>
                          <a:spcPts val="0"/>
                        </a:spcBef>
                        <a:spcAft>
                          <a:spcPts val="0"/>
                        </a:spcAft>
                      </a:pPr>
                      <a:r>
                        <a:rPr lang="en-US" sz="900" b="1"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Basic</a:t>
                      </a:r>
                    </a:p>
                  </a:txBody>
                  <a:tcPr marL="68746" marR="68746" marT="0" marB="0" anchor="ctr">
                    <a:lnL w="12700" cap="flat" cmpd="sng" algn="ctr">
                      <a:solidFill>
                        <a:srgbClr val="252C6E"/>
                      </a:solidFill>
                      <a:prstDash val="dot"/>
                      <a:round/>
                      <a:headEnd type="none" w="med" len="med"/>
                      <a:tailEnd type="none" w="med" len="med"/>
                    </a:lnL>
                    <a:lnR w="12700" cap="flat" cmpd="sng" algn="ctr">
                      <a:solidFill>
                        <a:srgbClr val="252C6E"/>
                      </a:solidFill>
                      <a:prstDash val="dot"/>
                      <a:round/>
                      <a:headEnd type="none" w="med" len="med"/>
                      <a:tailEnd type="none" w="med" len="med"/>
                    </a:lnR>
                    <a:lnT w="38100" cmpd="sng">
                      <a:noFill/>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DBE2E9"/>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900" b="1"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Proficient</a:t>
                      </a:r>
                      <a:endParaRPr lang="en-US" sz="900" b="1" i="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746" marR="68746" marT="0" marB="0" anchor="ctr">
                    <a:lnL w="12700" cap="flat" cmpd="sng" algn="ctr">
                      <a:solidFill>
                        <a:srgbClr val="252C6E"/>
                      </a:solidFill>
                      <a:prstDash val="dot"/>
                      <a:round/>
                      <a:headEnd type="none" w="med" len="med"/>
                      <a:tailEnd type="none" w="med" len="med"/>
                    </a:lnL>
                    <a:lnR w="12700" cap="flat" cmpd="sng" algn="ctr">
                      <a:solidFill>
                        <a:srgbClr val="252C6E"/>
                      </a:solidFill>
                      <a:prstDash val="dot"/>
                      <a:round/>
                      <a:headEnd type="none" w="med" len="med"/>
                      <a:tailEnd type="none" w="med" len="med"/>
                    </a:lnR>
                    <a:lnT w="38100" cmpd="sng">
                      <a:noFill/>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DBE2E9"/>
                    </a:solidFill>
                  </a:tcPr>
                </a:tc>
                <a:tc>
                  <a:txBody>
                    <a:bodyPr/>
                    <a:lstStyle/>
                    <a:p>
                      <a:pPr marL="0" marR="0" algn="ctr">
                        <a:lnSpc>
                          <a:spcPct val="115000"/>
                        </a:lnSpc>
                        <a:spcBef>
                          <a:spcPts val="0"/>
                        </a:spcBef>
                        <a:spcAft>
                          <a:spcPts val="0"/>
                        </a:spcAft>
                      </a:pPr>
                      <a:r>
                        <a:rPr lang="en-US" sz="900" b="1"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Not Included</a:t>
                      </a:r>
                    </a:p>
                  </a:txBody>
                  <a:tcPr marL="91662" marR="91662" marT="43141" marB="43141" anchor="ctr">
                    <a:lnL w="12700" cap="flat" cmpd="sng" algn="ctr">
                      <a:solidFill>
                        <a:srgbClr val="252C6E"/>
                      </a:solidFill>
                      <a:prstDash val="dot"/>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DBE2E9"/>
                    </a:solidFill>
                  </a:tcPr>
                </a:tc>
                <a:tc>
                  <a:txBody>
                    <a:bodyPr/>
                    <a:lstStyle/>
                    <a:p>
                      <a:pPr marL="0" marR="0" algn="ctr">
                        <a:lnSpc>
                          <a:spcPct val="115000"/>
                        </a:lnSpc>
                        <a:spcBef>
                          <a:spcPts val="0"/>
                        </a:spcBef>
                        <a:spcAft>
                          <a:spcPts val="0"/>
                        </a:spcAft>
                      </a:pPr>
                      <a:r>
                        <a:rPr lang="en-US" sz="10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Total</a:t>
                      </a:r>
                    </a:p>
                  </a:txBody>
                  <a:tcPr marL="38797" marR="38797" marT="0" marB="0" anchor="ctr">
                    <a:lnL w="12700" cap="flat" cmpd="sng" algn="ctr">
                      <a:solidFill>
                        <a:schemeClr val="tx1">
                          <a:lumMod val="75000"/>
                          <a:lumOff val="2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30354">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900" b="1"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Below</a:t>
                      </a:r>
                      <a:endParaRPr lang="en-US" sz="900" b="1" i="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r>
                        <a:rPr lang="en-US" sz="900" b="1"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Basic</a:t>
                      </a:r>
                    </a:p>
                  </a:txBody>
                  <a:tcPr marL="38797" marR="38797" marT="0" marB="0" vert="vert270" anchor="ctr">
                    <a:lnL w="6350" cap="flat" cmpd="sng" algn="ctr">
                      <a:solidFill>
                        <a:schemeClr val="tx1"/>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rgbClr val="DDFFF9"/>
                    </a:solidFill>
                  </a:tcPr>
                </a:tc>
                <a:tc>
                  <a:txBody>
                    <a:bodyPr/>
                    <a:lstStyle/>
                    <a:p>
                      <a:pPr marL="0" marR="0" algn="ctr">
                        <a:lnSpc>
                          <a:spcPct val="115000"/>
                        </a:lnSpc>
                        <a:spcBef>
                          <a:spcPts val="0"/>
                        </a:spcBef>
                        <a:spcAft>
                          <a:spcPts val="0"/>
                        </a:spcAft>
                      </a:pPr>
                      <a:r>
                        <a:rPr lang="en-US"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p>
                  </a:txBody>
                  <a:tcPr marL="39801" marR="39801"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rgbClr val="252C6E"/>
                      </a:solidFill>
                      <a:prstDash val="dot"/>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p>
                    <a:p>
                      <a:pPr marL="0" marR="0" algn="ctr">
                        <a:lnSpc>
                          <a:spcPct val="115000"/>
                        </a:lnSpc>
                        <a:spcBef>
                          <a:spcPts val="0"/>
                        </a:spcBef>
                        <a:spcAft>
                          <a:spcPts val="0"/>
                        </a:spcAft>
                      </a:pPr>
                      <a:endParaRPr lang="en-US" sz="1000" b="0" dirty="0">
                        <a:effectLst/>
                        <a:latin typeface="Verdana" panose="020B0604030504040204" pitchFamily="34" charset="0"/>
                        <a:ea typeface="Verdana" panose="020B0604030504040204" pitchFamily="34" charset="0"/>
                        <a:cs typeface="Verdana" panose="020B0604030504040204" pitchFamily="34" charset="0"/>
                      </a:endParaRPr>
                    </a:p>
                  </a:txBody>
                  <a:tcPr marL="39801" marR="39801" marT="0" marB="0" anchor="ctr">
                    <a:lnL w="12700" cap="flat" cmpd="sng" algn="ctr">
                      <a:solidFill>
                        <a:srgbClr val="252C6E"/>
                      </a:solidFill>
                      <a:prstDash val="dot"/>
                      <a:round/>
                      <a:headEnd type="none" w="med" len="med"/>
                      <a:tailEnd type="none" w="med" len="med"/>
                    </a:lnL>
                    <a:lnR w="12700" cap="flat" cmpd="sng" algn="ctr">
                      <a:solidFill>
                        <a:srgbClr val="252C6E"/>
                      </a:solidFill>
                      <a:prstDash val="dot"/>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US"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endParaRPr lang="en-US" sz="1000" b="0" dirty="0">
                        <a:effectLst/>
                        <a:latin typeface="Verdana" panose="020B0604030504040204" pitchFamily="34" charset="0"/>
                        <a:ea typeface="Verdana" panose="020B0604030504040204" pitchFamily="34" charset="0"/>
                        <a:cs typeface="Verdana" panose="020B0604030504040204" pitchFamily="34" charset="0"/>
                      </a:endParaRPr>
                    </a:p>
                  </a:txBody>
                  <a:tcPr marL="39801" marR="39801" marT="0" marB="0" anchor="ctr">
                    <a:lnL w="12700" cap="flat" cmpd="sng" algn="ctr">
                      <a:solidFill>
                        <a:srgbClr val="252C6E"/>
                      </a:solidFill>
                      <a:prstDash val="dot"/>
                      <a:round/>
                      <a:headEnd type="none" w="med" len="med"/>
                      <a:tailEnd type="none" w="med" len="med"/>
                    </a:lnL>
                    <a:lnR w="12700" cap="flat" cmpd="sng" algn="ctr">
                      <a:solidFill>
                        <a:srgbClr val="252C6E"/>
                      </a:solidFill>
                      <a:prstDash val="dot"/>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US"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p>
                  </a:txBody>
                  <a:tcPr marL="39801" marR="39801" marT="0" marB="0" anchor="ctr">
                    <a:lnL w="12700" cap="flat" cmpd="sng" algn="ctr">
                      <a:solidFill>
                        <a:srgbClr val="252C6E"/>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0</a:t>
                      </a:r>
                    </a:p>
                  </a:txBody>
                  <a:tcPr marL="39801" marR="398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FFF9"/>
                    </a:solidFill>
                  </a:tcPr>
                </a:tc>
                <a:extLst>
                  <a:ext uri="{0D108BD9-81ED-4DB2-BD59-A6C34878D82A}">
                    <a16:rowId xmlns:a16="http://schemas.microsoft.com/office/drawing/2014/main" val="10002"/>
                  </a:ext>
                </a:extLst>
              </a:tr>
              <a:tr h="1178804">
                <a:tc>
                  <a:txBody>
                    <a:bodyPr/>
                    <a:lstStyle/>
                    <a:p>
                      <a:pPr marL="0" marR="0" algn="ctr">
                        <a:lnSpc>
                          <a:spcPct val="115000"/>
                        </a:lnSpc>
                        <a:spcBef>
                          <a:spcPts val="0"/>
                        </a:spcBef>
                        <a:spcAft>
                          <a:spcPts val="0"/>
                        </a:spcAft>
                      </a:pPr>
                      <a:r>
                        <a:rPr lang="en-US" sz="900" b="1"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Basic</a:t>
                      </a:r>
                    </a:p>
                  </a:txBody>
                  <a:tcPr marL="38797" marR="38797" marT="0" marB="0" vert="vert270" anchor="ctr">
                    <a:lnL w="6350" cap="flat" cmpd="sng" algn="ctr">
                      <a:solidFill>
                        <a:schemeClr val="tx1"/>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rgbClr val="DDFFF9"/>
                    </a:solidFill>
                  </a:tcPr>
                </a:tc>
                <a:tc>
                  <a:txBody>
                    <a:bodyPr/>
                    <a:lstStyle/>
                    <a:p>
                      <a:pPr marL="0" marR="0" algn="ctr">
                        <a:lnSpc>
                          <a:spcPct val="115000"/>
                        </a:lnSpc>
                        <a:spcBef>
                          <a:spcPts val="0"/>
                        </a:spcBef>
                        <a:spcAft>
                          <a:spcPts val="0"/>
                        </a:spcAft>
                      </a:pPr>
                      <a:r>
                        <a:rPr lang="en-US"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p>
                    <a:p>
                      <a:pPr marL="0" marR="0" indent="0" algn="ctr" defTabSz="457200" rtl="0" eaLnBrk="1" fontAlgn="auto" latinLnBrk="0" hangingPunct="1">
                        <a:lnSpc>
                          <a:spcPct val="115000"/>
                        </a:lnSpc>
                        <a:spcBef>
                          <a:spcPts val="0"/>
                        </a:spcBef>
                        <a:spcAft>
                          <a:spcPts val="0"/>
                        </a:spcAft>
                        <a:buClrTx/>
                        <a:buSzTx/>
                        <a:buFontTx/>
                        <a:buNone/>
                        <a:tabLst/>
                        <a:defRPr/>
                      </a:pPr>
                      <a:endParaRPr lang="en-US"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39801" marR="39801"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rgbClr val="252C6E"/>
                      </a:solidFill>
                      <a:prstDash val="dot"/>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100" b="1" u="none" dirty="0">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rPr>
                        <a:t>22 states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AL, AR</a:t>
                      </a:r>
                      <a:r>
                        <a:rPr lang="en-US" sz="11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r>
                        <a:rPr lang="en-US" sz="1100" b="0" dirty="0">
                          <a:effectLst/>
                          <a:latin typeface="Verdana" panose="020B0604030504040204" pitchFamily="34" charset="0"/>
                          <a:ea typeface="Verdana" panose="020B0604030504040204" pitchFamily="34" charset="0"/>
                          <a:cs typeface="Verdana" panose="020B0604030504040204" pitchFamily="34" charset="0"/>
                        </a:rPr>
                        <a:t> </a:t>
                      </a:r>
                      <a:r>
                        <a:rPr lang="en-US" sz="1100" b="1" dirty="0">
                          <a:solidFill>
                            <a:srgbClr val="0070C0"/>
                          </a:solidFill>
                          <a:effectLst/>
                          <a:latin typeface="Verdana" panose="020B0604030504040204" pitchFamily="34" charset="0"/>
                          <a:ea typeface="Verdana" panose="020B0604030504040204" pitchFamily="34" charset="0"/>
                          <a:cs typeface="Verdana" panose="020B0604030504040204" pitchFamily="34" charset="0"/>
                        </a:rPr>
                        <a:t>CA</a:t>
                      </a:r>
                      <a:r>
                        <a:rPr lang="en-US" sz="1100" b="0" dirty="0">
                          <a:effectLst/>
                          <a:latin typeface="Verdana" panose="020B0604030504040204" pitchFamily="34" charset="0"/>
                          <a:ea typeface="Verdana" panose="020B0604030504040204" pitchFamily="34" charset="0"/>
                          <a:cs typeface="Verdana" panose="020B0604030504040204" pitchFamily="34" charset="0"/>
                        </a:rPr>
                        <a:t>, </a:t>
                      </a:r>
                      <a:r>
                        <a:rPr lang="en-US" sz="1100" b="1" dirty="0">
                          <a:solidFill>
                            <a:srgbClr val="0070C0"/>
                          </a:solidFill>
                          <a:effectLst/>
                          <a:latin typeface="Verdana" panose="020B0604030504040204" pitchFamily="34" charset="0"/>
                          <a:ea typeface="Verdana" panose="020B0604030504040204" pitchFamily="34" charset="0"/>
                          <a:cs typeface="Verdana" panose="020B0604030504040204" pitchFamily="34" charset="0"/>
                        </a:rPr>
                        <a:t>CT</a:t>
                      </a:r>
                      <a:r>
                        <a:rPr lang="en-US" sz="1100" b="0" dirty="0">
                          <a:effectLst/>
                          <a:latin typeface="Verdana" panose="020B0604030504040204" pitchFamily="34" charset="0"/>
                          <a:ea typeface="Verdana" panose="020B0604030504040204" pitchFamily="34" charset="0"/>
                          <a:cs typeface="Verdana" panose="020B0604030504040204" pitchFamily="34" charset="0"/>
                        </a:rPr>
                        <a:t>, </a:t>
                      </a:r>
                      <a:r>
                        <a:rPr lang="en-US" sz="1100" b="1" dirty="0">
                          <a:solidFill>
                            <a:srgbClr val="0070C0"/>
                          </a:solidFill>
                          <a:effectLst/>
                          <a:latin typeface="Verdana" panose="020B0604030504040204" pitchFamily="34" charset="0"/>
                          <a:ea typeface="Verdana" panose="020B0604030504040204" pitchFamily="34" charset="0"/>
                          <a:cs typeface="Verdana" panose="020B0604030504040204" pitchFamily="34" charset="0"/>
                        </a:rPr>
                        <a:t>HI</a:t>
                      </a:r>
                      <a:r>
                        <a:rPr lang="en-US" sz="1100" b="0" dirty="0">
                          <a:effectLst/>
                          <a:latin typeface="Verdana" panose="020B0604030504040204" pitchFamily="34" charset="0"/>
                          <a:ea typeface="Verdana" panose="020B0604030504040204" pitchFamily="34" charset="0"/>
                          <a:cs typeface="Verdana" panose="020B0604030504040204" pitchFamily="34" charset="0"/>
                        </a:rPr>
                        <a:t>, IA, </a:t>
                      </a:r>
                      <a:r>
                        <a:rPr lang="en-US" sz="1100" b="1" dirty="0">
                          <a:solidFill>
                            <a:srgbClr val="0070C0"/>
                          </a:solidFill>
                          <a:effectLst/>
                          <a:latin typeface="Verdana" panose="020B0604030504040204" pitchFamily="34" charset="0"/>
                          <a:ea typeface="Verdana" panose="020B0604030504040204" pitchFamily="34" charset="0"/>
                          <a:cs typeface="Verdana" panose="020B0604030504040204" pitchFamily="34" charset="0"/>
                        </a:rPr>
                        <a:t>ID</a:t>
                      </a:r>
                      <a:r>
                        <a:rPr lang="en-US" sz="1100" b="0" dirty="0">
                          <a:effectLst/>
                          <a:latin typeface="Verdana" panose="020B0604030504040204" pitchFamily="34" charset="0"/>
                          <a:ea typeface="Verdana" panose="020B0604030504040204" pitchFamily="34" charset="0"/>
                          <a:cs typeface="Verdana" panose="020B0604030504040204" pitchFamily="34" charset="0"/>
                        </a:rPr>
                        <a:t>, KY, ME, </a:t>
                      </a:r>
                      <a:r>
                        <a:rPr lang="en-US" sz="1100" b="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MI</a:t>
                      </a:r>
                      <a:r>
                        <a:rPr lang="en-US" sz="1100" b="0" dirty="0">
                          <a:effectLst/>
                          <a:latin typeface="Verdana" panose="020B0604030504040204" pitchFamily="34" charset="0"/>
                          <a:ea typeface="Verdana" panose="020B0604030504040204" pitchFamily="34" charset="0"/>
                          <a:cs typeface="Verdana" panose="020B0604030504040204" pitchFamily="34" charset="0"/>
                        </a:rPr>
                        <a:t>, MN, MS, </a:t>
                      </a:r>
                      <a:r>
                        <a:rPr lang="en-US" sz="1100" b="1" dirty="0">
                          <a:solidFill>
                            <a:srgbClr val="0070C0"/>
                          </a:solidFill>
                          <a:effectLst/>
                          <a:latin typeface="Verdana" panose="020B0604030504040204" pitchFamily="34" charset="0"/>
                          <a:ea typeface="Verdana" panose="020B0604030504040204" pitchFamily="34" charset="0"/>
                          <a:cs typeface="Verdana" panose="020B0604030504040204" pitchFamily="34" charset="0"/>
                        </a:rPr>
                        <a:t>MT</a:t>
                      </a:r>
                      <a:r>
                        <a:rPr lang="en-US" sz="1100" b="0" dirty="0">
                          <a:effectLst/>
                          <a:latin typeface="Verdana" panose="020B0604030504040204" pitchFamily="34" charset="0"/>
                          <a:ea typeface="Verdana" panose="020B0604030504040204" pitchFamily="34" charset="0"/>
                          <a:cs typeface="Verdana" panose="020B0604030504040204" pitchFamily="34" charset="0"/>
                        </a:rPr>
                        <a:t>, </a:t>
                      </a:r>
                      <a:r>
                        <a:rPr lang="en-US" sz="1100" b="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ND</a:t>
                      </a:r>
                      <a:r>
                        <a:rPr lang="en-US" sz="1100" b="0" dirty="0">
                          <a:effectLst/>
                          <a:latin typeface="Verdana" panose="020B0604030504040204" pitchFamily="34" charset="0"/>
                          <a:ea typeface="Verdana" panose="020B0604030504040204" pitchFamily="34" charset="0"/>
                          <a:cs typeface="Verdana" panose="020B0604030504040204" pitchFamily="34" charset="0"/>
                        </a:rPr>
                        <a:t>,</a:t>
                      </a:r>
                      <a:r>
                        <a:rPr lang="en-US" sz="1100" b="1" dirty="0">
                          <a:solidFill>
                            <a:srgbClr val="96A6C3"/>
                          </a:solidFill>
                          <a:effectLst/>
                          <a:latin typeface="Verdana" panose="020B0604030504040204" pitchFamily="34" charset="0"/>
                          <a:ea typeface="Verdana" panose="020B0604030504040204" pitchFamily="34" charset="0"/>
                          <a:cs typeface="Verdana" panose="020B0604030504040204" pitchFamily="34" charset="0"/>
                        </a:rPr>
                        <a:t> </a:t>
                      </a:r>
                      <a:r>
                        <a:rPr lang="en-US" sz="1100" b="0" dirty="0">
                          <a:effectLst/>
                          <a:latin typeface="Verdana" panose="020B0604030504040204" pitchFamily="34" charset="0"/>
                          <a:ea typeface="Verdana" panose="020B0604030504040204" pitchFamily="34" charset="0"/>
                          <a:cs typeface="Verdana" panose="020B0604030504040204" pitchFamily="34" charset="0"/>
                        </a:rPr>
                        <a:t>NE, </a:t>
                      </a:r>
                      <a:r>
                        <a:rPr lang="en-US" sz="1100" b="1" kern="1200" dirty="0">
                          <a:solidFill>
                            <a:srgbClr val="0070C0"/>
                          </a:solidFill>
                          <a:effectLst/>
                          <a:latin typeface="Verdana" panose="020B0604030504040204" pitchFamily="34" charset="0"/>
                          <a:ea typeface="Verdana" panose="020B0604030504040204" pitchFamily="34" charset="0"/>
                          <a:cs typeface="Verdana" panose="020B0604030504040204" pitchFamily="34" charset="0"/>
                        </a:rPr>
                        <a:t>NV</a:t>
                      </a:r>
                      <a:r>
                        <a:rPr lang="en-US" sz="1100" b="0" dirty="0">
                          <a:effectLst/>
                          <a:latin typeface="Verdana" panose="020B0604030504040204" pitchFamily="34" charset="0"/>
                          <a:ea typeface="Verdana" panose="020B0604030504040204" pitchFamily="34" charset="0"/>
                          <a:cs typeface="Verdana" panose="020B0604030504040204" pitchFamily="34" charset="0"/>
                        </a:rPr>
                        <a:t>, </a:t>
                      </a:r>
                      <a:r>
                        <a:rPr lang="en-US" sz="1100" b="1" dirty="0">
                          <a:solidFill>
                            <a:srgbClr val="0070C0"/>
                          </a:solidFill>
                          <a:effectLst/>
                          <a:latin typeface="Verdana" panose="020B0604030504040204" pitchFamily="34" charset="0"/>
                          <a:ea typeface="Verdana" panose="020B0604030504040204" pitchFamily="34" charset="0"/>
                          <a:cs typeface="Verdana" panose="020B0604030504040204" pitchFamily="34" charset="0"/>
                        </a:rPr>
                        <a:t>OR</a:t>
                      </a:r>
                      <a:r>
                        <a:rPr lang="en-US" sz="1100" b="0" dirty="0">
                          <a:effectLst/>
                          <a:latin typeface="Verdana" panose="020B0604030504040204" pitchFamily="34" charset="0"/>
                          <a:ea typeface="Verdana" panose="020B0604030504040204" pitchFamily="34" charset="0"/>
                          <a:cs typeface="Verdana" panose="020B0604030504040204" pitchFamily="34" charset="0"/>
                        </a:rPr>
                        <a:t>, </a:t>
                      </a:r>
                      <a:r>
                        <a:rPr lang="en-US" sz="11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SC</a:t>
                      </a:r>
                      <a:r>
                        <a:rPr lang="en-US" sz="1100" b="0" dirty="0">
                          <a:effectLst/>
                          <a:latin typeface="Verdana" panose="020B0604030504040204" pitchFamily="34" charset="0"/>
                          <a:ea typeface="Verdana" panose="020B0604030504040204" pitchFamily="34" charset="0"/>
                          <a:cs typeface="Verdana" panose="020B0604030504040204" pitchFamily="34" charset="0"/>
                        </a:rPr>
                        <a:t>, </a:t>
                      </a:r>
                      <a:r>
                        <a:rPr lang="en-US" sz="1100" b="1" dirty="0">
                          <a:solidFill>
                            <a:srgbClr val="0070C0"/>
                          </a:solidFill>
                          <a:effectLst/>
                          <a:latin typeface="Verdana" panose="020B0604030504040204" pitchFamily="34" charset="0"/>
                          <a:ea typeface="Verdana" panose="020B0604030504040204" pitchFamily="34" charset="0"/>
                          <a:cs typeface="Verdana" panose="020B0604030504040204" pitchFamily="34" charset="0"/>
                        </a:rPr>
                        <a:t>SD</a:t>
                      </a:r>
                      <a:r>
                        <a:rPr lang="en-US" sz="1100" b="0" dirty="0">
                          <a:effectLst/>
                          <a:latin typeface="Verdana" panose="020B0604030504040204" pitchFamily="34" charset="0"/>
                          <a:ea typeface="Verdana" panose="020B0604030504040204" pitchFamily="34" charset="0"/>
                          <a:cs typeface="Verdana" panose="020B0604030504040204" pitchFamily="34" charset="0"/>
                        </a:rPr>
                        <a:t>, </a:t>
                      </a:r>
                      <a:r>
                        <a:rPr lang="en-US" sz="1100" b="1" dirty="0">
                          <a:solidFill>
                            <a:srgbClr val="0070C0"/>
                          </a:solidFill>
                          <a:effectLst/>
                          <a:latin typeface="Verdana" panose="020B0604030504040204" pitchFamily="34" charset="0"/>
                          <a:ea typeface="Verdana" panose="020B0604030504040204" pitchFamily="34" charset="0"/>
                          <a:cs typeface="Verdana" panose="020B0604030504040204" pitchFamily="34" charset="0"/>
                        </a:rPr>
                        <a:t>VT</a:t>
                      </a:r>
                      <a:r>
                        <a:rPr lang="en-US" sz="1100" b="0" dirty="0">
                          <a:effectLst/>
                          <a:latin typeface="Verdana" panose="020B0604030504040204" pitchFamily="34" charset="0"/>
                          <a:ea typeface="Verdana" panose="020B0604030504040204" pitchFamily="34" charset="0"/>
                          <a:cs typeface="Verdana" panose="020B0604030504040204" pitchFamily="34" charset="0"/>
                        </a:rPr>
                        <a:t>, </a:t>
                      </a:r>
                      <a:r>
                        <a:rPr lang="en-US" sz="1100" b="1" dirty="0">
                          <a:solidFill>
                            <a:srgbClr val="0070C0"/>
                          </a:solidFill>
                          <a:effectLst/>
                          <a:latin typeface="Verdana" panose="020B0604030504040204" pitchFamily="34" charset="0"/>
                          <a:ea typeface="Verdana" panose="020B0604030504040204" pitchFamily="34" charset="0"/>
                          <a:cs typeface="Verdana" panose="020B0604030504040204" pitchFamily="34" charset="0"/>
                        </a:rPr>
                        <a:t>WA</a:t>
                      </a:r>
                      <a:r>
                        <a:rPr lang="en-US" sz="1100" b="0" dirty="0">
                          <a:effectLst/>
                          <a:latin typeface="Verdana" panose="020B0604030504040204" pitchFamily="34" charset="0"/>
                          <a:ea typeface="Verdana" panose="020B0604030504040204" pitchFamily="34" charset="0"/>
                          <a:cs typeface="Verdana" panose="020B0604030504040204" pitchFamily="34" charset="0"/>
                        </a:rPr>
                        <a:t>, WY</a:t>
                      </a:r>
                    </a:p>
                  </a:txBody>
                  <a:tcPr marL="39801" marR="39801" marT="0" marB="0" anchor="ctr">
                    <a:lnL w="12700" cap="flat" cmpd="sng" algn="ctr">
                      <a:solidFill>
                        <a:srgbClr val="252C6E"/>
                      </a:solidFill>
                      <a:prstDash val="dot"/>
                      <a:round/>
                      <a:headEnd type="none" w="med" len="med"/>
                      <a:tailEnd type="none" w="med" len="med"/>
                    </a:lnL>
                    <a:lnR w="12700" cap="flat" cmpd="sng" algn="ctr">
                      <a:solidFill>
                        <a:srgbClr val="252C6E"/>
                      </a:solidFill>
                      <a:prstDash val="dot"/>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p>
                  </a:txBody>
                  <a:tcPr marL="39801" marR="39801" marT="0" marB="0" anchor="ctr">
                    <a:lnL w="12700" cap="flat" cmpd="sng" algn="ctr">
                      <a:solidFill>
                        <a:srgbClr val="252C6E"/>
                      </a:solidFill>
                      <a:prstDash val="dot"/>
                      <a:round/>
                      <a:headEnd type="none" w="med" len="med"/>
                      <a:tailEnd type="none" w="med" len="med"/>
                    </a:lnL>
                    <a:lnR w="12700" cap="flat" cmpd="sng" algn="ctr">
                      <a:solidFill>
                        <a:srgbClr val="252C6E"/>
                      </a:solidFill>
                      <a:prstDash val="dot"/>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100" b="1" u="none" dirty="0">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rPr>
                        <a:t>2 states</a:t>
                      </a:r>
                    </a:p>
                    <a:p>
                      <a:pPr marL="0" marR="0" indent="0" algn="ctr" defTabSz="457200" rtl="0" eaLnBrk="1" fontAlgn="auto" latinLnBrk="0" hangingPunct="1">
                        <a:lnSpc>
                          <a:spcPct val="115000"/>
                        </a:lnSpc>
                        <a:spcBef>
                          <a:spcPts val="0"/>
                        </a:spcBef>
                        <a:spcAft>
                          <a:spcPts val="0"/>
                        </a:spcAft>
                        <a:buClrTx/>
                        <a:buSzTx/>
                        <a:buFontTx/>
                        <a:buNone/>
                        <a:tabLst/>
                        <a:defRPr/>
                      </a:pPr>
                      <a:r>
                        <a:rPr lang="en-US" sz="11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PR,</a:t>
                      </a:r>
                      <a:r>
                        <a:rPr lang="en-US" sz="1100" baseline="30000" dirty="0">
                          <a:solidFill>
                            <a:srgbClr val="121211"/>
                          </a:solidFill>
                          <a:latin typeface="Verdana" panose="020B0604030504040204" pitchFamily="34" charset="0"/>
                          <a:ea typeface="Verdana" panose="020B0604030504040204" pitchFamily="34" charset="0"/>
                          <a:cs typeface="Verdana" panose="020B0604030504040204" pitchFamily="34" charset="0"/>
                        </a:rPr>
                        <a:t>1</a:t>
                      </a:r>
                      <a:r>
                        <a:rPr lang="sv-SE" sz="11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WV</a:t>
                      </a:r>
                      <a:r>
                        <a:rPr lang="en-US" sz="1100" baseline="30000" dirty="0">
                          <a:solidFill>
                            <a:srgbClr val="121211"/>
                          </a:solidFill>
                          <a:latin typeface="Verdana" panose="020B0604030504040204" pitchFamily="34" charset="0"/>
                          <a:ea typeface="Verdana" panose="020B0604030504040204" pitchFamily="34" charset="0"/>
                          <a:cs typeface="Verdana" panose="020B0604030504040204" pitchFamily="34" charset="0"/>
                        </a:rPr>
                        <a:t>2</a:t>
                      </a:r>
                      <a:endParaRPr lang="en-US" sz="11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39801" marR="39801" marT="0" marB="0" anchor="ctr">
                    <a:lnL w="12700" cap="flat" cmpd="sng" algn="ctr">
                      <a:solidFill>
                        <a:srgbClr val="252C6E"/>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24</a:t>
                      </a:r>
                    </a:p>
                  </a:txBody>
                  <a:tcPr marL="39801" marR="398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FFF9"/>
                    </a:solidFill>
                  </a:tcPr>
                </a:tc>
                <a:extLst>
                  <a:ext uri="{0D108BD9-81ED-4DB2-BD59-A6C34878D82A}">
                    <a16:rowId xmlns:a16="http://schemas.microsoft.com/office/drawing/2014/main" val="10003"/>
                  </a:ext>
                </a:extLst>
              </a:tr>
              <a:tr h="929590">
                <a:tc>
                  <a:txBody>
                    <a:bodyPr/>
                    <a:lstStyle/>
                    <a:p>
                      <a:pPr marL="0" marR="0" algn="ctr">
                        <a:lnSpc>
                          <a:spcPct val="115000"/>
                        </a:lnSpc>
                        <a:spcBef>
                          <a:spcPts val="0"/>
                        </a:spcBef>
                        <a:spcAft>
                          <a:spcPts val="0"/>
                        </a:spcAft>
                      </a:pPr>
                      <a:r>
                        <a:rPr lang="en-US" sz="900" b="1"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Proficient</a:t>
                      </a:r>
                    </a:p>
                  </a:txBody>
                  <a:tcPr marL="38797" marR="38797" marT="0" marB="0" vert="vert270" anchor="ctr">
                    <a:lnL w="6350" cap="flat" cmpd="sng" algn="ctr">
                      <a:solidFill>
                        <a:schemeClr val="tx1"/>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rgbClr val="DDFFF9"/>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p>
                  </a:txBody>
                  <a:tcPr marL="39801" marR="39801"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rgbClr val="252C6E"/>
                      </a:solidFill>
                      <a:prstDash val="dot"/>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100" b="1" u="none" dirty="0">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rPr>
                        <a:t>8 states</a:t>
                      </a:r>
                    </a:p>
                    <a:p>
                      <a:pPr marL="0" marR="0" lvl="0" indent="0" algn="ctr" defTabSz="457200" rtl="0" eaLnBrk="1" fontAlgn="auto" latinLnBrk="0" hangingPunct="1">
                        <a:lnSpc>
                          <a:spcPct val="115000"/>
                        </a:lnSpc>
                        <a:spcBef>
                          <a:spcPts val="0"/>
                        </a:spcBef>
                        <a:spcAft>
                          <a:spcPts val="0"/>
                        </a:spcAft>
                        <a:buClrTx/>
                        <a:buSzTx/>
                        <a:buFontTx/>
                        <a:buNone/>
                        <a:tabLst/>
                        <a:defRPr/>
                      </a:pPr>
                      <a:r>
                        <a:rPr lang="en-US" sz="1100" b="0" dirty="0">
                          <a:effectLst/>
                          <a:latin typeface="Verdana" panose="020B0604030504040204" pitchFamily="34" charset="0"/>
                          <a:ea typeface="Verdana" panose="020B0604030504040204" pitchFamily="34" charset="0"/>
                          <a:cs typeface="Verdana" panose="020B0604030504040204" pitchFamily="34" charset="0"/>
                        </a:rPr>
                        <a:t>AK, CO, IL, IN, MA, </a:t>
                      </a:r>
                      <a:br>
                        <a:rPr lang="en-US" sz="1100" b="0" dirty="0">
                          <a:effectLst/>
                          <a:latin typeface="Verdana" panose="020B0604030504040204" pitchFamily="34" charset="0"/>
                          <a:ea typeface="Verdana" panose="020B0604030504040204" pitchFamily="34" charset="0"/>
                          <a:cs typeface="Verdana" panose="020B0604030504040204" pitchFamily="34" charset="0"/>
                        </a:rPr>
                      </a:br>
                      <a:r>
                        <a:rPr lang="en-US" sz="1100" b="0" dirty="0">
                          <a:effectLst/>
                          <a:latin typeface="Verdana" panose="020B0604030504040204" pitchFamily="34" charset="0"/>
                          <a:ea typeface="Verdana" panose="020B0604030504040204" pitchFamily="34" charset="0"/>
                          <a:cs typeface="Verdana" panose="020B0604030504040204" pitchFamily="34" charset="0"/>
                        </a:rPr>
                        <a:t>OK, PA, UT</a:t>
                      </a:r>
                      <a:endParaRPr lang="en-US" sz="11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39801" marR="39801" marT="0" marB="0" anchor="ctr">
                    <a:lnL w="12700" cap="flat" cmpd="sng" algn="ctr">
                      <a:solidFill>
                        <a:srgbClr val="252C6E"/>
                      </a:solidFill>
                      <a:prstDash val="dot"/>
                      <a:round/>
                      <a:headEnd type="none" w="med" len="med"/>
                      <a:tailEnd type="none" w="med" len="med"/>
                    </a:lnL>
                    <a:lnR w="12700" cap="flat" cmpd="sng" algn="ctr">
                      <a:solidFill>
                        <a:srgbClr val="252C6E"/>
                      </a:solidFill>
                      <a:prstDash val="dot"/>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100" b="1" u="none" dirty="0">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rPr>
                        <a:t>3 states</a:t>
                      </a:r>
                    </a:p>
                    <a:p>
                      <a:pPr marL="0" marR="0" lvl="0" indent="0" algn="ctr" defTabSz="457200" rtl="0" eaLnBrk="1" fontAlgn="auto" latinLnBrk="0" hangingPunct="1">
                        <a:lnSpc>
                          <a:spcPct val="115000"/>
                        </a:lnSpc>
                        <a:spcBef>
                          <a:spcPts val="0"/>
                        </a:spcBef>
                        <a:spcAft>
                          <a:spcPts val="0"/>
                        </a:spcAft>
                        <a:buClrTx/>
                        <a:buSzTx/>
                        <a:buFontTx/>
                        <a:buNone/>
                        <a:tabLst/>
                        <a:defRPr/>
                      </a:pPr>
                      <a:r>
                        <a:rPr lang="en-US" sz="1100" b="0" dirty="0">
                          <a:effectLst/>
                          <a:latin typeface="Verdana" panose="020B0604030504040204" pitchFamily="34" charset="0"/>
                          <a:ea typeface="Verdana" panose="020B0604030504040204" pitchFamily="34" charset="0"/>
                          <a:cs typeface="Verdana" panose="020B0604030504040204" pitchFamily="34" charset="0"/>
                        </a:rPr>
                        <a:t>KS, RI, WI</a:t>
                      </a:r>
                    </a:p>
                    <a:p>
                      <a:pPr marL="0" marR="0" lvl="0" indent="0" algn="ctr" defTabSz="457200" rtl="0" eaLnBrk="1" fontAlgn="auto" latinLnBrk="0" hangingPunct="1">
                        <a:lnSpc>
                          <a:spcPct val="115000"/>
                        </a:lnSpc>
                        <a:spcBef>
                          <a:spcPts val="0"/>
                        </a:spcBef>
                        <a:spcAft>
                          <a:spcPts val="0"/>
                        </a:spcAft>
                        <a:buClrTx/>
                        <a:buSzTx/>
                        <a:buFontTx/>
                        <a:buNone/>
                        <a:tabLst/>
                        <a:defRPr/>
                      </a:pPr>
                      <a:endParaRPr lang="en-US" sz="11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39801" marR="39801" marT="0" marB="0" anchor="ctr">
                    <a:lnL w="12700" cap="flat" cmpd="sng" algn="ctr">
                      <a:solidFill>
                        <a:srgbClr val="252C6E"/>
                      </a:solidFill>
                      <a:prstDash val="dot"/>
                      <a:round/>
                      <a:headEnd type="none" w="med" len="med"/>
                      <a:tailEnd type="none" w="med" len="med"/>
                    </a:lnL>
                    <a:lnR w="12700" cap="flat" cmpd="sng" algn="ctr">
                      <a:solidFill>
                        <a:srgbClr val="252C6E"/>
                      </a:solidFill>
                      <a:prstDash val="dot"/>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p>
                  </a:txBody>
                  <a:tcPr marL="39801" marR="39801" marT="0" marB="0" anchor="ctr">
                    <a:lnL w="12700" cap="flat" cmpd="sng" algn="ctr">
                      <a:solidFill>
                        <a:srgbClr val="252C6E"/>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US"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11</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39801" marR="398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FFF9"/>
                    </a:solidFill>
                  </a:tcPr>
                </a:tc>
                <a:extLst>
                  <a:ext uri="{0D108BD9-81ED-4DB2-BD59-A6C34878D82A}">
                    <a16:rowId xmlns:a16="http://schemas.microsoft.com/office/drawing/2014/main" val="10004"/>
                  </a:ext>
                </a:extLst>
              </a:tr>
              <a:tr h="705079">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9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Not Included</a:t>
                      </a:r>
                      <a:endParaRPr lang="en-US" sz="900" b="1" i="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38797" marR="38797" marT="0" marB="0" vert="vert270" anchor="ctr">
                    <a:lnL w="6350" cap="flat" cmpd="sng" algn="ctr">
                      <a:solidFill>
                        <a:schemeClr val="tx1"/>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FFF9"/>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000" b="1" u="none" dirty="0">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rPr>
                        <a:t>1 state</a:t>
                      </a:r>
                    </a:p>
                    <a:p>
                      <a:pPr marL="0" marR="0" lvl="0" indent="0" algn="ctr" defTabSz="457200" rtl="0" eaLnBrk="1" fontAlgn="auto" latinLnBrk="0" hangingPunct="1">
                        <a:lnSpc>
                          <a:spcPct val="115000"/>
                        </a:lnSpc>
                        <a:spcBef>
                          <a:spcPts val="0"/>
                        </a:spcBef>
                        <a:spcAft>
                          <a:spcPts val="0"/>
                        </a:spcAft>
                        <a:buClrTx/>
                        <a:buSzTx/>
                        <a:buFontTx/>
                        <a:buNone/>
                        <a:tabLst/>
                        <a:defRPr/>
                      </a:pPr>
                      <a:r>
                        <a:rPr lang="en-US" sz="1000" b="0" dirty="0">
                          <a:effectLst/>
                          <a:latin typeface="Verdana" panose="020B0604030504040204" pitchFamily="34" charset="0"/>
                          <a:ea typeface="Verdana" panose="020B0604030504040204" pitchFamily="34" charset="0"/>
                          <a:cs typeface="Verdana" panose="020B0604030504040204" pitchFamily="34" charset="0"/>
                        </a:rPr>
                        <a:t>VA</a:t>
                      </a:r>
                    </a:p>
                  </a:txBody>
                  <a:tcPr marL="39801" marR="39801"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rgbClr val="252C6E"/>
                      </a:solidFill>
                      <a:prstDash val="dot"/>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100" b="1" u="none" dirty="0">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rPr>
                        <a:t>11 states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AZ, </a:t>
                      </a:r>
                      <a:r>
                        <a:rPr lang="en-US" sz="1100" b="1" dirty="0">
                          <a:solidFill>
                            <a:schemeClr val="accent5">
                              <a:lumMod val="75000"/>
                            </a:schemeClr>
                          </a:solidFill>
                          <a:effectLst/>
                          <a:latin typeface="Verdana" panose="020B0604030504040204" pitchFamily="34" charset="0"/>
                          <a:ea typeface="Verdana" panose="020B0604030504040204" pitchFamily="34" charset="0"/>
                          <a:cs typeface="Verdana" panose="020B0604030504040204" pitchFamily="34" charset="0"/>
                        </a:rPr>
                        <a:t>DC</a:t>
                      </a:r>
                      <a:r>
                        <a:rPr lang="en-US" sz="11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FL, </a:t>
                      </a:r>
                      <a:r>
                        <a:rPr lang="en-US" sz="1100" b="1" kern="1200" dirty="0">
                          <a:solidFill>
                            <a:schemeClr val="accent5">
                              <a:lumMod val="75000"/>
                            </a:schemeClr>
                          </a:solidFill>
                          <a:effectLst/>
                          <a:latin typeface="Verdana" panose="020B0604030504040204" pitchFamily="34" charset="0"/>
                          <a:ea typeface="Verdana" panose="020B0604030504040204" pitchFamily="34" charset="0"/>
                          <a:cs typeface="Verdana" panose="020B0604030504040204" pitchFamily="34" charset="0"/>
                        </a:rPr>
                        <a:t>LA</a:t>
                      </a:r>
                      <a:r>
                        <a:rPr lang="en-US" sz="11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en-US" sz="1100" b="1" dirty="0">
                          <a:solidFill>
                            <a:schemeClr val="accent5">
                              <a:lumMod val="75000"/>
                            </a:schemeClr>
                          </a:solidFill>
                          <a:effectLst/>
                          <a:latin typeface="Verdana" panose="020B0604030504040204" pitchFamily="34" charset="0"/>
                          <a:ea typeface="Verdana" panose="020B0604030504040204" pitchFamily="34" charset="0"/>
                          <a:cs typeface="Verdana" panose="020B0604030504040204" pitchFamily="34" charset="0"/>
                        </a:rPr>
                        <a:t>MD</a:t>
                      </a:r>
                      <a:r>
                        <a:rPr lang="en-US" sz="11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MO, NC, </a:t>
                      </a:r>
                      <a:r>
                        <a:rPr lang="en-US" sz="11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NJ, NM, NY, OH</a:t>
                      </a:r>
                      <a:endParaRPr lang="en-US"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39801" marR="39801" marT="0" marB="0" anchor="ctr">
                    <a:lnL w="12700" cap="flat" cmpd="sng" algn="ctr">
                      <a:solidFill>
                        <a:srgbClr val="252C6E"/>
                      </a:solidFill>
                      <a:prstDash val="dot"/>
                      <a:round/>
                      <a:headEnd type="none" w="med" len="med"/>
                      <a:tailEnd type="none" w="med" len="med"/>
                    </a:lnL>
                    <a:lnR w="12700" cap="flat" cmpd="sng" algn="ctr">
                      <a:solidFill>
                        <a:srgbClr val="252C6E"/>
                      </a:solidFill>
                      <a:prstDash val="dot"/>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100" b="1" u="none" dirty="0">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rPr>
                        <a:t>1 state</a:t>
                      </a:r>
                    </a:p>
                    <a:p>
                      <a:pPr marL="0" marR="0" lvl="0" indent="0" algn="ctr" defTabSz="457200" rtl="0" eaLnBrk="1" fontAlgn="auto" latinLnBrk="0" hangingPunct="1">
                        <a:lnSpc>
                          <a:spcPct val="115000"/>
                        </a:lnSpc>
                        <a:spcBef>
                          <a:spcPts val="0"/>
                        </a:spcBef>
                        <a:spcAft>
                          <a:spcPts val="0"/>
                        </a:spcAft>
                        <a:buClrTx/>
                        <a:buSzTx/>
                        <a:buFontTx/>
                        <a:buNone/>
                        <a:tabLst/>
                        <a:defRPr/>
                      </a:pPr>
                      <a:r>
                        <a:rPr lang="en-US" sz="11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TN</a:t>
                      </a:r>
                    </a:p>
                  </a:txBody>
                  <a:tcPr marL="39801" marR="39801" marT="0" marB="0" anchor="ctr">
                    <a:lnL w="12700" cap="flat" cmpd="sng" algn="ctr">
                      <a:solidFill>
                        <a:srgbClr val="252C6E"/>
                      </a:solidFill>
                      <a:prstDash val="dot"/>
                      <a:round/>
                      <a:headEnd type="none" w="med" len="med"/>
                      <a:tailEnd type="none" w="med" len="med"/>
                    </a:lnL>
                    <a:lnR w="12700" cap="flat" cmpd="sng" algn="ctr">
                      <a:solidFill>
                        <a:srgbClr val="252C6E"/>
                      </a:solidFill>
                      <a:prstDash val="dot"/>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sv-SE" sz="1100" b="1" u="none" dirty="0">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rPr>
                        <a:t>4 states</a:t>
                      </a:r>
                    </a:p>
                    <a:p>
                      <a:pPr marL="0" marR="0" lvl="0" indent="0" algn="ctr" defTabSz="457200" rtl="0" eaLnBrk="1" fontAlgn="auto" latinLnBrk="0" hangingPunct="1">
                        <a:lnSpc>
                          <a:spcPct val="115000"/>
                        </a:lnSpc>
                        <a:spcBef>
                          <a:spcPts val="0"/>
                        </a:spcBef>
                        <a:spcAft>
                          <a:spcPts val="0"/>
                        </a:spcAft>
                        <a:buClrTx/>
                        <a:buSzTx/>
                        <a:buFontTx/>
                        <a:buNone/>
                        <a:tabLst/>
                        <a:defRPr/>
                      </a:pPr>
                      <a:r>
                        <a:rPr lang="en-US" sz="1100" b="1" dirty="0">
                          <a:solidFill>
                            <a:srgbClr val="0070C0"/>
                          </a:solidFill>
                          <a:effectLst/>
                          <a:latin typeface="Verdana" panose="020B0604030504040204" pitchFamily="34" charset="0"/>
                          <a:ea typeface="Verdana" panose="020B0604030504040204" pitchFamily="34" charset="0"/>
                          <a:cs typeface="Verdana" panose="020B0604030504040204" pitchFamily="34" charset="0"/>
                        </a:rPr>
                        <a:t>DE</a:t>
                      </a:r>
                      <a:r>
                        <a:rPr lang="sv-SE" sz="11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GA, </a:t>
                      </a:r>
                      <a:r>
                        <a:rPr lang="en-US" sz="11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NH,</a:t>
                      </a:r>
                      <a:r>
                        <a:rPr lang="en-US" sz="1100" baseline="30000" dirty="0">
                          <a:solidFill>
                            <a:srgbClr val="121211"/>
                          </a:solidFill>
                          <a:latin typeface="Verdana" panose="020B0604030504040204" pitchFamily="34" charset="0"/>
                          <a:ea typeface="Verdana" panose="020B0604030504040204" pitchFamily="34" charset="0"/>
                          <a:cs typeface="Verdana" panose="020B0604030504040204" pitchFamily="34" charset="0"/>
                        </a:rPr>
                        <a:t>3</a:t>
                      </a:r>
                      <a:r>
                        <a:rPr lang="sv-SE" sz="11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TX</a:t>
                      </a:r>
                      <a:endParaRPr lang="en-US" sz="11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39801" marR="39801" marT="0" marB="0" anchor="ctr">
                    <a:lnL w="12700" cap="flat" cmpd="sng" algn="ctr">
                      <a:solidFill>
                        <a:srgbClr val="252C6E"/>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200" dirty="0">
                          <a:effectLst/>
                          <a:latin typeface="Verdana" panose="020B0604030504040204" pitchFamily="34" charset="0"/>
                          <a:ea typeface="Verdana" panose="020B0604030504040204" pitchFamily="34" charset="0"/>
                          <a:cs typeface="Verdana" panose="020B0604030504040204" pitchFamily="34" charset="0"/>
                        </a:rPr>
                        <a:t>17</a:t>
                      </a:r>
                    </a:p>
                    <a:p>
                      <a:pPr marL="0" marR="0" algn="ctr">
                        <a:lnSpc>
                          <a:spcPct val="115000"/>
                        </a:lnSpc>
                        <a:spcBef>
                          <a:spcPts val="0"/>
                        </a:spcBef>
                        <a:spcAft>
                          <a:spcPts val="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39801" marR="398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FFF9"/>
                    </a:solidFill>
                  </a:tcPr>
                </a:tc>
                <a:extLst>
                  <a:ext uri="{0D108BD9-81ED-4DB2-BD59-A6C34878D82A}">
                    <a16:rowId xmlns:a16="http://schemas.microsoft.com/office/drawing/2014/main" val="2004854572"/>
                  </a:ext>
                </a:extLst>
              </a:tr>
              <a:tr h="261361">
                <a:tc>
                  <a:txBody>
                    <a:bodyPr/>
                    <a:lstStyle/>
                    <a:p>
                      <a:pPr marL="0" marR="0" algn="r">
                        <a:lnSpc>
                          <a:spcPct val="115000"/>
                        </a:lnSpc>
                        <a:spcBef>
                          <a:spcPts val="0"/>
                        </a:spcBef>
                        <a:spcAft>
                          <a:spcPts val="0"/>
                        </a:spcAft>
                      </a:pPr>
                      <a:r>
                        <a:rPr lang="en-US" sz="1300" b="1" dirty="0">
                          <a:solidFill>
                            <a:schemeClr val="tx1"/>
                          </a:solidFill>
                          <a:effectLst/>
                          <a:latin typeface="ITC Avant Garde Std Bk" pitchFamily="34" charset="0"/>
                          <a:ea typeface="MS Mincho"/>
                          <a:cs typeface="Times New Roman"/>
                        </a:rPr>
                        <a:t>Total</a:t>
                      </a:r>
                    </a:p>
                  </a:txBody>
                  <a:tcPr marL="68580" marR="6858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a:t>
                      </a:r>
                    </a:p>
                  </a:txBody>
                  <a:tcPr marL="45989" marR="45989" marT="0" marB="0" anchor="ctr">
                    <a:lnL w="12700" cap="flat" cmpd="sng" algn="ctr">
                      <a:solidFill>
                        <a:schemeClr val="tx1"/>
                      </a:solidFill>
                      <a:prstDash val="solid"/>
                      <a:round/>
                      <a:headEnd type="none" w="med" len="med"/>
                      <a:tailEnd type="none" w="med" len="med"/>
                    </a:lnL>
                    <a:lnR w="12700" cap="flat" cmpd="sng" algn="ctr">
                      <a:solidFill>
                        <a:srgbClr val="252C6E"/>
                      </a:solidFill>
                      <a:prstDash val="dot"/>
                      <a:round/>
                      <a:headEnd type="none" w="med" len="med"/>
                      <a:tailEnd type="none" w="med" len="med"/>
                    </a:lnR>
                    <a:lnT w="12700" cap="flat" cmpd="sng" algn="ctr">
                      <a:solidFill>
                        <a:schemeClr val="accent3">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2E9"/>
                    </a:solidFill>
                  </a:tcPr>
                </a:tc>
                <a:tc>
                  <a:txBody>
                    <a:bodyPr/>
                    <a:lstStyle/>
                    <a:p>
                      <a:pPr marL="0" marR="0" algn="ctr">
                        <a:lnSpc>
                          <a:spcPct val="115000"/>
                        </a:lnSpc>
                        <a:spcBef>
                          <a:spcPts val="0"/>
                        </a:spcBef>
                        <a:spcAft>
                          <a:spcPts val="0"/>
                        </a:spcAft>
                      </a:pPr>
                      <a:r>
                        <a:rPr lang="en-US"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41</a:t>
                      </a:r>
                    </a:p>
                  </a:txBody>
                  <a:tcPr marL="45989" marR="45989" marT="0" marB="0" anchor="ctr">
                    <a:lnL w="12700" cap="flat" cmpd="sng" algn="ctr">
                      <a:solidFill>
                        <a:srgbClr val="252C6E"/>
                      </a:solidFill>
                      <a:prstDash val="dot"/>
                      <a:round/>
                      <a:headEnd type="none" w="med" len="med"/>
                      <a:tailEnd type="none" w="med" len="med"/>
                    </a:lnL>
                    <a:lnR w="12700" cap="flat" cmpd="sng" algn="ctr">
                      <a:solidFill>
                        <a:srgbClr val="252C6E"/>
                      </a:solidFill>
                      <a:prstDash val="dot"/>
                      <a:round/>
                      <a:headEnd type="none" w="med" len="med"/>
                      <a:tailEnd type="none" w="med" len="med"/>
                    </a:lnR>
                    <a:lnT w="12700" cap="flat" cmpd="sng" algn="ctr">
                      <a:solidFill>
                        <a:schemeClr val="accent3">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2E9"/>
                    </a:solidFill>
                  </a:tcPr>
                </a:tc>
                <a:tc>
                  <a:txBody>
                    <a:bodyPr/>
                    <a:lstStyle/>
                    <a:p>
                      <a:pPr marL="0" marR="0" algn="ctr">
                        <a:lnSpc>
                          <a:spcPct val="115000"/>
                        </a:lnSpc>
                        <a:spcBef>
                          <a:spcPts val="0"/>
                        </a:spcBef>
                        <a:spcAft>
                          <a:spcPts val="0"/>
                        </a:spcAft>
                      </a:pPr>
                      <a:r>
                        <a:rPr lang="en-US"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4</a:t>
                      </a:r>
                    </a:p>
                  </a:txBody>
                  <a:tcPr marL="45989" marR="45989" marT="0" marB="0" anchor="ctr">
                    <a:lnL w="12700" cap="flat" cmpd="sng" algn="ctr">
                      <a:solidFill>
                        <a:srgbClr val="252C6E"/>
                      </a:solidFill>
                      <a:prstDash val="dot"/>
                      <a:round/>
                      <a:headEnd type="none" w="med" len="med"/>
                      <a:tailEnd type="none" w="med" len="med"/>
                    </a:lnL>
                    <a:lnR w="12700" cap="flat" cmpd="sng" algn="ctr">
                      <a:solidFill>
                        <a:srgbClr val="252C6E"/>
                      </a:solidFill>
                      <a:prstDash val="dot"/>
                      <a:round/>
                      <a:headEnd type="none" w="med" len="med"/>
                      <a:tailEnd type="none" w="med" len="med"/>
                    </a:lnR>
                    <a:lnT w="12700" cap="flat" cmpd="sng" algn="ctr">
                      <a:solidFill>
                        <a:schemeClr val="accent3">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2E9"/>
                    </a:solidFill>
                  </a:tcPr>
                </a:tc>
                <a:tc>
                  <a:txBody>
                    <a:bodyPr/>
                    <a:lstStyle/>
                    <a:p>
                      <a:pPr marL="0" marR="0" algn="ctr">
                        <a:lnSpc>
                          <a:spcPct val="115000"/>
                        </a:lnSpc>
                        <a:spcBef>
                          <a:spcPts val="0"/>
                        </a:spcBef>
                        <a:spcAft>
                          <a:spcPts val="0"/>
                        </a:spcAft>
                      </a:pPr>
                      <a:r>
                        <a:rPr lang="en-US"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6</a:t>
                      </a:r>
                    </a:p>
                  </a:txBody>
                  <a:tcPr marL="91662" marR="91662" marT="43141" marB="43141" anchor="ctr">
                    <a:lnL w="12700" cap="flat" cmpd="sng" algn="ctr">
                      <a:solidFill>
                        <a:srgbClr val="252C6E"/>
                      </a:solidFill>
                      <a:prstDash val="dot"/>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2E9"/>
                    </a:solidFill>
                  </a:tcPr>
                </a:tc>
                <a:tc>
                  <a:txBody>
                    <a:bodyPr/>
                    <a:lstStyle/>
                    <a:p>
                      <a:pPr marL="0" marR="0" algn="ctr">
                        <a:lnSpc>
                          <a:spcPct val="115000"/>
                        </a:lnSpc>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52</a:t>
                      </a:r>
                    </a:p>
                  </a:txBody>
                  <a:tcPr marL="39801" marR="39801" marT="0" marB="0" anchor="ctr">
                    <a:lnL w="12700" cap="flat" cmpd="sng" algn="ctr">
                      <a:solidFill>
                        <a:schemeClr val="tx1">
                          <a:lumMod val="75000"/>
                          <a:lumOff val="2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7" name="TextBox 6">
            <a:extLst>
              <a:ext uri="{FF2B5EF4-FFF2-40B4-BE49-F238E27FC236}">
                <a16:creationId xmlns:a16="http://schemas.microsoft.com/office/drawing/2014/main" id="{49FD50A1-FC25-4168-BFE3-848A73A9206A}"/>
              </a:ext>
            </a:extLst>
          </p:cNvPr>
          <p:cNvSpPr txBox="1"/>
          <p:nvPr/>
        </p:nvSpPr>
        <p:spPr>
          <a:xfrm>
            <a:off x="839354" y="5589486"/>
            <a:ext cx="7685213" cy="784830"/>
          </a:xfrm>
          <a:prstGeom prst="rect">
            <a:avLst/>
          </a:prstGeom>
          <a:noFill/>
        </p:spPr>
        <p:txBody>
          <a:bodyPr wrap="square" rtlCol="0">
            <a:spAutoFit/>
          </a:bodyPr>
          <a:lstStyle/>
          <a:p>
            <a:pPr>
              <a:spcAft>
                <a:spcPts val="200"/>
              </a:spcAft>
            </a:pPr>
            <a:r>
              <a:rPr lang="en-US" sz="800" baseline="30000" dirty="0">
                <a:solidFill>
                  <a:srgbClr val="121211"/>
                </a:solidFill>
                <a:latin typeface="Verdana" panose="020B0604030504040204" pitchFamily="34" charset="0"/>
                <a:ea typeface="Verdana" panose="020B0604030504040204" pitchFamily="34" charset="0"/>
                <a:cs typeface="Verdana" panose="020B0604030504040204" pitchFamily="34" charset="0"/>
              </a:rPr>
              <a:t>1 </a:t>
            </a:r>
            <a:r>
              <a:rPr lang="en-US" sz="800" dirty="0">
                <a:solidFill>
                  <a:srgbClr val="121211"/>
                </a:solidFill>
                <a:latin typeface="Verdana" panose="020B0604030504040204" pitchFamily="34" charset="0"/>
                <a:ea typeface="Verdana" panose="020B0604030504040204" pitchFamily="34" charset="0"/>
                <a:cs typeface="Verdana" panose="020B0604030504040204" pitchFamily="34" charset="0"/>
              </a:rPr>
              <a:t>Puerto Rico was not included in the study because the NAEP grade 8 reading assessment was not administered in the jurisdiction.</a:t>
            </a:r>
            <a:endParaRPr lang="en-US" sz="800" baseline="30000" dirty="0">
              <a:solidFill>
                <a:srgbClr val="121211"/>
              </a:solidFill>
              <a:latin typeface="Verdana" panose="020B0604030504040204" pitchFamily="34" charset="0"/>
              <a:ea typeface="Verdana" panose="020B0604030504040204" pitchFamily="34" charset="0"/>
              <a:cs typeface="Verdana" panose="020B0604030504040204" pitchFamily="34" charset="0"/>
            </a:endParaRPr>
          </a:p>
          <a:p>
            <a:pPr>
              <a:spcAft>
                <a:spcPts val="200"/>
              </a:spcAft>
            </a:pPr>
            <a:r>
              <a:rPr lang="en-US" sz="800" baseline="30000" dirty="0">
                <a:solidFill>
                  <a:srgbClr val="121211"/>
                </a:solidFill>
                <a:latin typeface="Verdana" panose="020B0604030504040204" pitchFamily="34" charset="0"/>
                <a:ea typeface="Verdana" panose="020B0604030504040204" pitchFamily="34" charset="0"/>
                <a:cs typeface="Verdana" panose="020B0604030504040204" pitchFamily="34" charset="0"/>
              </a:rPr>
              <a:t>2 </a:t>
            </a:r>
            <a:r>
              <a:rPr lang="en-US" sz="800" dirty="0">
                <a:solidFill>
                  <a:srgbClr val="121211"/>
                </a:solidFill>
                <a:latin typeface="Verdana" panose="020B0604030504040204" pitchFamily="34" charset="0"/>
                <a:ea typeface="Verdana" panose="020B0604030504040204" pitchFamily="34" charset="0"/>
                <a:cs typeface="Verdana" panose="020B0604030504040204" pitchFamily="34" charset="0"/>
              </a:rPr>
              <a:t>West Virginia was not included in the study for the grade 8 reading because state data were not available. </a:t>
            </a:r>
          </a:p>
          <a:p>
            <a:pPr>
              <a:spcAft>
                <a:spcPts val="200"/>
              </a:spcAft>
            </a:pPr>
            <a:r>
              <a:rPr lang="en-US" sz="800" baseline="30000" dirty="0">
                <a:solidFill>
                  <a:srgbClr val="121211"/>
                </a:solidFill>
                <a:latin typeface="Verdana" panose="020B0604030504040204" pitchFamily="34" charset="0"/>
                <a:ea typeface="Verdana" panose="020B0604030504040204" pitchFamily="34" charset="0"/>
                <a:cs typeface="Verdana" panose="020B0604030504040204" pitchFamily="34" charset="0"/>
              </a:rPr>
              <a:t>3 </a:t>
            </a:r>
            <a:r>
              <a:rPr lang="en-US" sz="800" dirty="0">
                <a:solidFill>
                  <a:srgbClr val="121211"/>
                </a:solidFill>
                <a:latin typeface="Verdana" panose="020B0604030504040204" pitchFamily="34" charset="0"/>
                <a:ea typeface="Verdana" panose="020B0604030504040204" pitchFamily="34" charset="0"/>
                <a:cs typeface="Verdana" panose="020B0604030504040204" pitchFamily="34" charset="0"/>
              </a:rPr>
              <a:t>New Hampshire was not included in the study because the state did not use the same assessment for all students in grade 8 for reading and mathematics.</a:t>
            </a:r>
          </a:p>
          <a:p>
            <a:pPr>
              <a:spcAft>
                <a:spcPts val="200"/>
              </a:spcAft>
            </a:pPr>
            <a:r>
              <a:rPr lang="en-US" sz="800" dirty="0">
                <a:solidFill>
                  <a:srgbClr val="121211"/>
                </a:solidFill>
                <a:latin typeface="Verdana" panose="020B0604030504040204" pitchFamily="34" charset="0"/>
                <a:ea typeface="Verdana" panose="020B0604030504040204" pitchFamily="34" charset="0"/>
                <a:cs typeface="Verdana" panose="020B0604030504040204" pitchFamily="34" charset="0"/>
              </a:rPr>
              <a:t>NOTE: States that did not require all eligible students to take a general reading or mathematics assessment were not included in the analysis.</a:t>
            </a:r>
          </a:p>
        </p:txBody>
      </p:sp>
      <p:sp>
        <p:nvSpPr>
          <p:cNvPr id="4" name="Slide Number Placeholder 3">
            <a:extLst>
              <a:ext uri="{FF2B5EF4-FFF2-40B4-BE49-F238E27FC236}">
                <a16:creationId xmlns:a16="http://schemas.microsoft.com/office/drawing/2014/main" id="{C13CE6D2-8327-49B8-8AEF-E039E5881F16}"/>
              </a:ext>
            </a:extLst>
          </p:cNvPr>
          <p:cNvSpPr>
            <a:spLocks noGrp="1"/>
          </p:cNvSpPr>
          <p:nvPr>
            <p:ph type="sldNum" sz="quarter" idx="10"/>
          </p:nvPr>
        </p:nvSpPr>
        <p:spPr/>
        <p:txBody>
          <a:bodyPr/>
          <a:lstStyle/>
          <a:p>
            <a:pPr>
              <a:defRPr/>
            </a:pPr>
            <a:fld id="{27FEE7C1-A4B9-C94F-936F-EF6B95034B71}" type="slidenum">
              <a:rPr lang="en-US" smtClean="0"/>
              <a:pPr>
                <a:defRPr/>
              </a:pPr>
              <a:t>21</a:t>
            </a:fld>
            <a:endParaRPr lang="en-US"/>
          </a:p>
        </p:txBody>
      </p:sp>
    </p:spTree>
    <p:extLst>
      <p:ext uri="{BB962C8B-B14F-4D97-AF65-F5344CB8AC3E}">
        <p14:creationId xmlns:p14="http://schemas.microsoft.com/office/powerpoint/2010/main" val="418535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of States at Each NAEP Achievement Level</a:t>
            </a:r>
          </a:p>
        </p:txBody>
      </p:sp>
      <p:sp>
        <p:nvSpPr>
          <p:cNvPr id="16" name="Text Placeholder 6">
            <a:extLst>
              <a:ext uri="{FF2B5EF4-FFF2-40B4-BE49-F238E27FC236}">
                <a16:creationId xmlns:a16="http://schemas.microsoft.com/office/drawing/2014/main" id="{81F9A97F-A66A-4A91-83CA-BF021D45AEF7}"/>
              </a:ext>
            </a:extLst>
          </p:cNvPr>
          <p:cNvSpPr txBox="1">
            <a:spLocks/>
          </p:cNvSpPr>
          <p:nvPr/>
        </p:nvSpPr>
        <p:spPr bwMode="auto">
          <a:xfrm>
            <a:off x="2463650" y="1499090"/>
            <a:ext cx="4040188" cy="40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noAutofit/>
          </a:bodyPr>
          <a:lstStyle>
            <a:lvl1pPr marL="0" indent="0" algn="l" defTabSz="457200" rtl="0" eaLnBrk="1" fontAlgn="base" hangingPunct="1">
              <a:spcBef>
                <a:spcPct val="20000"/>
              </a:spcBef>
              <a:spcAft>
                <a:spcPct val="0"/>
              </a:spcAft>
              <a:buFont typeface="Arial" charset="0"/>
              <a:buNone/>
              <a:defRPr sz="2000" b="1" kern="1200">
                <a:solidFill>
                  <a:schemeClr val="accent2"/>
                </a:solidFill>
                <a:latin typeface="Times New Roman"/>
                <a:ea typeface="ＭＳ Ｐゴシック" charset="0"/>
                <a:cs typeface="Times New Roman"/>
              </a:defRPr>
            </a:lvl1pPr>
            <a:lvl2pPr marL="457200" indent="0" algn="l" defTabSz="457200" rtl="0" eaLnBrk="1" fontAlgn="base" hangingPunct="1">
              <a:spcBef>
                <a:spcPct val="20000"/>
              </a:spcBef>
              <a:spcAft>
                <a:spcPct val="0"/>
              </a:spcAft>
              <a:buFont typeface="Arial" charset="0"/>
              <a:buNone/>
              <a:defRPr sz="2000" b="1" kern="1200">
                <a:solidFill>
                  <a:srgbClr val="4F4F4B"/>
                </a:solidFill>
                <a:latin typeface="Times New Roman"/>
                <a:ea typeface="ＭＳ Ｐゴシック" charset="0"/>
                <a:cs typeface="Times New Roman"/>
              </a:defRPr>
            </a:lvl2pPr>
            <a:lvl3pPr marL="914400" indent="0" algn="l" defTabSz="457200" rtl="0" eaLnBrk="1" fontAlgn="base" hangingPunct="1">
              <a:spcBef>
                <a:spcPct val="20000"/>
              </a:spcBef>
              <a:spcAft>
                <a:spcPct val="0"/>
              </a:spcAft>
              <a:buFont typeface="Arial" charset="0"/>
              <a:buNone/>
              <a:defRPr sz="1800" b="1" kern="1200">
                <a:solidFill>
                  <a:srgbClr val="4F4F4B"/>
                </a:solidFill>
                <a:latin typeface="Times New Roman"/>
                <a:ea typeface="ＭＳ Ｐゴシック" charset="0"/>
                <a:cs typeface="Times New Roman"/>
              </a:defRPr>
            </a:lvl3pPr>
            <a:lvl4pPr marL="1371600" indent="0" algn="l" defTabSz="457200" rtl="0" eaLnBrk="1" fontAlgn="base" hangingPunct="1">
              <a:spcBef>
                <a:spcPct val="20000"/>
              </a:spcBef>
              <a:spcAft>
                <a:spcPct val="0"/>
              </a:spcAft>
              <a:buFont typeface="Arial" charset="0"/>
              <a:buNone/>
              <a:defRPr sz="1600" b="1" kern="1200">
                <a:solidFill>
                  <a:srgbClr val="4F4F4B"/>
                </a:solidFill>
                <a:latin typeface="Times New Roman"/>
                <a:ea typeface="ＭＳ Ｐゴシック" charset="0"/>
                <a:cs typeface="Times New Roman"/>
              </a:defRPr>
            </a:lvl4pPr>
            <a:lvl5pPr marL="1828800" indent="0" algn="l" defTabSz="457200" rtl="0" eaLnBrk="1" fontAlgn="base" hangingPunct="1">
              <a:spcBef>
                <a:spcPct val="20000"/>
              </a:spcBef>
              <a:spcAft>
                <a:spcPct val="0"/>
              </a:spcAft>
              <a:buFont typeface="Arial" charset="0"/>
              <a:buNone/>
              <a:defRPr sz="1600" b="1" kern="1200">
                <a:solidFill>
                  <a:srgbClr val="4F4F4B"/>
                </a:solidFill>
                <a:latin typeface="Times New Roman"/>
                <a:ea typeface="ＭＳ Ｐゴシック" charset="0"/>
                <a:cs typeface="Times New Roman"/>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sz="2400" dirty="0">
                <a:solidFill>
                  <a:srgbClr val="4F4F4B"/>
                </a:solidFill>
                <a:latin typeface="Verdana" panose="020B0604030504040204" pitchFamily="34" charset="0"/>
                <a:ea typeface="Verdana" panose="020B0604030504040204" pitchFamily="34" charset="0"/>
                <a:cs typeface="Verdana" panose="020B0604030504040204" pitchFamily="34" charset="0"/>
              </a:rPr>
              <a:t>Grade 8</a:t>
            </a:r>
          </a:p>
        </p:txBody>
      </p:sp>
      <p:sp>
        <p:nvSpPr>
          <p:cNvPr id="14" name="Text Placeholder 2">
            <a:extLst>
              <a:ext uri="{FF2B5EF4-FFF2-40B4-BE49-F238E27FC236}">
                <a16:creationId xmlns:a16="http://schemas.microsoft.com/office/drawing/2014/main" id="{FD6AECD0-4AE2-438F-90AA-6D5ABC003F9D}"/>
              </a:ext>
            </a:extLst>
          </p:cNvPr>
          <p:cNvSpPr>
            <a:spLocks noGrp="1"/>
          </p:cNvSpPr>
          <p:nvPr>
            <p:ph type="body" idx="1"/>
          </p:nvPr>
        </p:nvSpPr>
        <p:spPr>
          <a:xfrm>
            <a:off x="592678" y="1769222"/>
            <a:ext cx="4040188" cy="405447"/>
          </a:xfrm>
        </p:spPr>
        <p:txBody>
          <a:bodyPr/>
          <a:lstStyle/>
          <a:p>
            <a:pPr algn="ctr"/>
            <a:r>
              <a:rPr lang="en-US" sz="2000" dirty="0">
                <a:solidFill>
                  <a:srgbClr val="252C6E"/>
                </a:solidFill>
              </a:rPr>
              <a:t>Reading</a:t>
            </a:r>
          </a:p>
        </p:txBody>
      </p:sp>
      <p:pic>
        <p:nvPicPr>
          <p:cNvPr id="8" name="Picture 7" descr="This horizontal bar chart shows National Assessment of Educational Progress (NAEP) achievement levels, including NAEP proficient, NAEP basic, and below NAEP basic, for grade 8 reading standards, by the number of states, for 2009, 2017 and 2019.">
            <a:extLst>
              <a:ext uri="{FF2B5EF4-FFF2-40B4-BE49-F238E27FC236}">
                <a16:creationId xmlns:a16="http://schemas.microsoft.com/office/drawing/2014/main" id="{2A016E8B-8AC6-44D5-A971-0DE7AE94ED6E}"/>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2441" y="2430603"/>
            <a:ext cx="4609526" cy="2764912"/>
          </a:xfrm>
          <a:prstGeom prst="rect">
            <a:avLst/>
          </a:prstGeom>
        </p:spPr>
      </p:pic>
      <p:sp>
        <p:nvSpPr>
          <p:cNvPr id="15" name="Text Placeholder 2">
            <a:extLst>
              <a:ext uri="{FF2B5EF4-FFF2-40B4-BE49-F238E27FC236}">
                <a16:creationId xmlns:a16="http://schemas.microsoft.com/office/drawing/2014/main" id="{B7B8673F-CCD9-4338-A1AF-D2F878392469}"/>
              </a:ext>
            </a:extLst>
          </p:cNvPr>
          <p:cNvSpPr>
            <a:spLocks noGrp="1"/>
          </p:cNvSpPr>
          <p:nvPr>
            <p:ph type="body" sz="quarter" idx="3"/>
          </p:nvPr>
        </p:nvSpPr>
        <p:spPr>
          <a:xfrm>
            <a:off x="4991237" y="1769222"/>
            <a:ext cx="4041775" cy="405447"/>
          </a:xfrm>
        </p:spPr>
        <p:txBody>
          <a:bodyPr/>
          <a:lstStyle/>
          <a:p>
            <a:pPr algn="ctr"/>
            <a:r>
              <a:rPr lang="en-US" sz="2000" dirty="0">
                <a:solidFill>
                  <a:schemeClr val="accent3">
                    <a:lumMod val="75000"/>
                  </a:schemeClr>
                </a:solidFill>
              </a:rPr>
              <a:t>Mathematics</a:t>
            </a:r>
          </a:p>
        </p:txBody>
      </p:sp>
      <p:pic>
        <p:nvPicPr>
          <p:cNvPr id="10" name="Picture 9" descr="This horizontal bar chart shows National Assessment of Educational Progress (NAEP) achievement levels, including NAEP proficient, NAEP basic, and below NAEP basic, for grade 8 mathematics standards, by the number of states, for 2009, 2017 and 2019.">
            <a:extLst>
              <a:ext uri="{FF2B5EF4-FFF2-40B4-BE49-F238E27FC236}">
                <a16:creationId xmlns:a16="http://schemas.microsoft.com/office/drawing/2014/main" id="{8321A039-5E02-4122-BB02-2A0203078496}"/>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4483745" y="2435391"/>
            <a:ext cx="4609526" cy="2764912"/>
          </a:xfrm>
          <a:prstGeom prst="rect">
            <a:avLst/>
          </a:prstGeom>
        </p:spPr>
      </p:pic>
      <p:sp>
        <p:nvSpPr>
          <p:cNvPr id="20" name="Source">
            <a:extLst>
              <a:ext uri="{FF2B5EF4-FFF2-40B4-BE49-F238E27FC236}">
                <a16:creationId xmlns:a16="http://schemas.microsoft.com/office/drawing/2014/main" id="{D4775AE7-9112-48CD-A4D5-82B1BA748CE4}"/>
              </a:ext>
            </a:extLst>
          </p:cNvPr>
          <p:cNvSpPr>
            <a:spLocks noChangeArrowheads="1"/>
          </p:cNvSpPr>
          <p:nvPr/>
        </p:nvSpPr>
        <p:spPr bwMode="auto">
          <a:xfrm>
            <a:off x="334862" y="5970240"/>
            <a:ext cx="8451538" cy="369332"/>
          </a:xfrm>
          <a:prstGeom prst="rect">
            <a:avLst/>
          </a:prstGeom>
          <a:noFill/>
          <a:ln w="9525">
            <a:noFill/>
            <a:miter lim="800000"/>
            <a:headEnd/>
            <a:tailEnd/>
          </a:ln>
        </p:spPr>
        <p:txBody>
          <a:bodyPr wrap="square" lIns="0" tIns="0" rIns="0" bIns="0">
            <a:spAutoFit/>
          </a:bodyPr>
          <a:lstStyle/>
          <a:p>
            <a:r>
              <a:rPr lang="en-US" sz="800" dirty="0">
                <a:solidFill>
                  <a:prstClr val="black"/>
                </a:solidFill>
                <a:latin typeface="Verdana" panose="020B0604030504040204" pitchFamily="34" charset="0"/>
                <a:ea typeface="Verdana" panose="020B0604030504040204" pitchFamily="34" charset="0"/>
                <a:cs typeface="Verdana" panose="020B0604030504040204" pitchFamily="34" charset="0"/>
              </a:rPr>
              <a:t>NOTE: The bar charts above present results from states with all 3 years of data.</a:t>
            </a:r>
          </a:p>
          <a:p>
            <a:r>
              <a:rPr lang="en-US" sz="800" dirty="0">
                <a:solidFill>
                  <a:prstClr val="black"/>
                </a:solidFill>
                <a:latin typeface="Verdana" panose="020B0604030504040204" pitchFamily="34" charset="0"/>
                <a:ea typeface="Verdana" panose="020B0604030504040204" pitchFamily="34" charset="0"/>
                <a:cs typeface="Verdana" panose="020B0604030504040204" pitchFamily="34" charset="0"/>
              </a:rPr>
              <a:t>SOURCE: U.S. Department of Education, Institute of Education Sciences, National Center for Education Statistics, National Assessment of Educational Progress (NAEP), 2009, 2017, and 2019 Reading and Mathematics Assessments. State assessment performance data provided by the state.</a:t>
            </a:r>
          </a:p>
        </p:txBody>
      </p:sp>
      <p:sp>
        <p:nvSpPr>
          <p:cNvPr id="5" name="Slide Number Placeholder 4"/>
          <p:cNvSpPr>
            <a:spLocks noGrp="1"/>
          </p:cNvSpPr>
          <p:nvPr>
            <p:ph type="sldNum" sz="quarter" idx="10"/>
          </p:nvPr>
        </p:nvSpPr>
        <p:spPr>
          <a:xfrm>
            <a:off x="6652800" y="6433455"/>
            <a:ext cx="2133600" cy="365125"/>
          </a:xfrm>
          <a:prstGeom prst="rect">
            <a:avLst/>
          </a:prstGeom>
        </p:spPr>
        <p:txBody>
          <a:bodyPr/>
          <a:lstStyle/>
          <a:p>
            <a:fld id="{CA9A487E-5ABB-4F02-BC59-388B70AF52B3}" type="slidenum">
              <a:rPr lang="en-US" smtClean="0"/>
              <a:t>22</a:t>
            </a:fld>
            <a:endParaRPr lang="en-US" dirty="0"/>
          </a:p>
        </p:txBody>
      </p:sp>
    </p:spTree>
    <p:extLst>
      <p:ext uri="{BB962C8B-B14F-4D97-AF65-F5344CB8AC3E}">
        <p14:creationId xmlns:p14="http://schemas.microsoft.com/office/powerpoint/2010/main" val="2208551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274640"/>
            <a:ext cx="8435733" cy="847725"/>
          </a:xfrm>
        </p:spPr>
        <p:txBody>
          <a:bodyPr/>
          <a:lstStyle/>
          <a:p>
            <a:r>
              <a:rPr lang="en-US" dirty="0"/>
              <a:t>Difference Between the Highest and Lowest NAEP Equivalent Scores</a:t>
            </a:r>
          </a:p>
        </p:txBody>
      </p:sp>
      <p:sp>
        <p:nvSpPr>
          <p:cNvPr id="15" name="Text Placeholder 6">
            <a:extLst>
              <a:ext uri="{FF2B5EF4-FFF2-40B4-BE49-F238E27FC236}">
                <a16:creationId xmlns:a16="http://schemas.microsoft.com/office/drawing/2014/main" id="{7800D26D-A119-4E5E-87A0-DFDA25E9D454}"/>
              </a:ext>
            </a:extLst>
          </p:cNvPr>
          <p:cNvSpPr txBox="1">
            <a:spLocks/>
          </p:cNvSpPr>
          <p:nvPr/>
        </p:nvSpPr>
        <p:spPr bwMode="auto">
          <a:xfrm>
            <a:off x="2463650" y="1499090"/>
            <a:ext cx="4040188" cy="40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noAutofit/>
          </a:bodyPr>
          <a:lstStyle>
            <a:lvl1pPr marL="0" indent="0" algn="l" defTabSz="457200" rtl="0" eaLnBrk="1" fontAlgn="base" hangingPunct="1">
              <a:spcBef>
                <a:spcPct val="20000"/>
              </a:spcBef>
              <a:spcAft>
                <a:spcPct val="0"/>
              </a:spcAft>
              <a:buFont typeface="Arial" charset="0"/>
              <a:buNone/>
              <a:defRPr sz="2000" b="1" kern="1200">
                <a:solidFill>
                  <a:schemeClr val="accent2"/>
                </a:solidFill>
                <a:latin typeface="Times New Roman"/>
                <a:ea typeface="ＭＳ Ｐゴシック" charset="0"/>
                <a:cs typeface="Times New Roman"/>
              </a:defRPr>
            </a:lvl1pPr>
            <a:lvl2pPr marL="457200" indent="0" algn="l" defTabSz="457200" rtl="0" eaLnBrk="1" fontAlgn="base" hangingPunct="1">
              <a:spcBef>
                <a:spcPct val="20000"/>
              </a:spcBef>
              <a:spcAft>
                <a:spcPct val="0"/>
              </a:spcAft>
              <a:buFont typeface="Arial" charset="0"/>
              <a:buNone/>
              <a:defRPr sz="2000" b="1" kern="1200">
                <a:solidFill>
                  <a:srgbClr val="4F4F4B"/>
                </a:solidFill>
                <a:latin typeface="Times New Roman"/>
                <a:ea typeface="ＭＳ Ｐゴシック" charset="0"/>
                <a:cs typeface="Times New Roman"/>
              </a:defRPr>
            </a:lvl2pPr>
            <a:lvl3pPr marL="914400" indent="0" algn="l" defTabSz="457200" rtl="0" eaLnBrk="1" fontAlgn="base" hangingPunct="1">
              <a:spcBef>
                <a:spcPct val="20000"/>
              </a:spcBef>
              <a:spcAft>
                <a:spcPct val="0"/>
              </a:spcAft>
              <a:buFont typeface="Arial" charset="0"/>
              <a:buNone/>
              <a:defRPr sz="1800" b="1" kern="1200">
                <a:solidFill>
                  <a:srgbClr val="4F4F4B"/>
                </a:solidFill>
                <a:latin typeface="Times New Roman"/>
                <a:ea typeface="ＭＳ Ｐゴシック" charset="0"/>
                <a:cs typeface="Times New Roman"/>
              </a:defRPr>
            </a:lvl3pPr>
            <a:lvl4pPr marL="1371600" indent="0" algn="l" defTabSz="457200" rtl="0" eaLnBrk="1" fontAlgn="base" hangingPunct="1">
              <a:spcBef>
                <a:spcPct val="20000"/>
              </a:spcBef>
              <a:spcAft>
                <a:spcPct val="0"/>
              </a:spcAft>
              <a:buFont typeface="Arial" charset="0"/>
              <a:buNone/>
              <a:defRPr sz="1600" b="1" kern="1200">
                <a:solidFill>
                  <a:srgbClr val="4F4F4B"/>
                </a:solidFill>
                <a:latin typeface="Times New Roman"/>
                <a:ea typeface="ＭＳ Ｐゴシック" charset="0"/>
                <a:cs typeface="Times New Roman"/>
              </a:defRPr>
            </a:lvl4pPr>
            <a:lvl5pPr marL="1828800" indent="0" algn="l" defTabSz="457200" rtl="0" eaLnBrk="1" fontAlgn="base" hangingPunct="1">
              <a:spcBef>
                <a:spcPct val="20000"/>
              </a:spcBef>
              <a:spcAft>
                <a:spcPct val="0"/>
              </a:spcAft>
              <a:buFont typeface="Arial" charset="0"/>
              <a:buNone/>
              <a:defRPr sz="1600" b="1" kern="1200">
                <a:solidFill>
                  <a:srgbClr val="4F4F4B"/>
                </a:solidFill>
                <a:latin typeface="Times New Roman"/>
                <a:ea typeface="ＭＳ Ｐゴシック" charset="0"/>
                <a:cs typeface="Times New Roman"/>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sz="2400" dirty="0">
                <a:solidFill>
                  <a:srgbClr val="4F4F4B"/>
                </a:solidFill>
                <a:latin typeface="Verdana" panose="020B0604030504040204" pitchFamily="34" charset="0"/>
                <a:ea typeface="Verdana" panose="020B0604030504040204" pitchFamily="34" charset="0"/>
                <a:cs typeface="Verdana" panose="020B0604030504040204" pitchFamily="34" charset="0"/>
              </a:rPr>
              <a:t>Grade 8</a:t>
            </a:r>
          </a:p>
        </p:txBody>
      </p:sp>
      <p:sp>
        <p:nvSpPr>
          <p:cNvPr id="13" name="Text Placeholder 2">
            <a:extLst>
              <a:ext uri="{FF2B5EF4-FFF2-40B4-BE49-F238E27FC236}">
                <a16:creationId xmlns:a16="http://schemas.microsoft.com/office/drawing/2014/main" id="{FE48697A-FEE7-4162-A50A-1B441CF8AE82}"/>
              </a:ext>
            </a:extLst>
          </p:cNvPr>
          <p:cNvSpPr>
            <a:spLocks noGrp="1"/>
          </p:cNvSpPr>
          <p:nvPr>
            <p:ph type="body" idx="1"/>
          </p:nvPr>
        </p:nvSpPr>
        <p:spPr>
          <a:xfrm>
            <a:off x="592678" y="1769222"/>
            <a:ext cx="4040188" cy="405447"/>
          </a:xfrm>
        </p:spPr>
        <p:txBody>
          <a:bodyPr/>
          <a:lstStyle/>
          <a:p>
            <a:pPr algn="ctr"/>
            <a:r>
              <a:rPr lang="en-US" sz="2000" dirty="0">
                <a:solidFill>
                  <a:srgbClr val="252C6E"/>
                </a:solidFill>
              </a:rPr>
              <a:t>Reading</a:t>
            </a:r>
          </a:p>
        </p:txBody>
      </p:sp>
      <p:pic>
        <p:nvPicPr>
          <p:cNvPr id="7" name="Picture 6" descr="This vertical bar chart shows that in 2009 the highest National Assessment of Educational Progress (NAEP) equivalent score in grade 8 reading was 267 and the lowest was 211, making for a difference of 56. In 2017, the highest NAEP equivalent score was 290 and the lowest was 245, making for a difference of 45. In 2019, the highest NAEP equivalent score was 288 and the lowest was 236, making for a difference of 52.">
            <a:extLst>
              <a:ext uri="{FF2B5EF4-FFF2-40B4-BE49-F238E27FC236}">
                <a16:creationId xmlns:a16="http://schemas.microsoft.com/office/drawing/2014/main" id="{897E9164-01D9-4FE5-A4E9-C78EC6F56AA0}"/>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920418" y="2190910"/>
            <a:ext cx="3569094" cy="3675728"/>
          </a:xfrm>
          <a:prstGeom prst="rect">
            <a:avLst/>
          </a:prstGeom>
        </p:spPr>
      </p:pic>
      <p:sp>
        <p:nvSpPr>
          <p:cNvPr id="14" name="Text Placeholder 2">
            <a:extLst>
              <a:ext uri="{FF2B5EF4-FFF2-40B4-BE49-F238E27FC236}">
                <a16:creationId xmlns:a16="http://schemas.microsoft.com/office/drawing/2014/main" id="{6431A0F6-CC1B-4C58-BB84-B58F8A709699}"/>
              </a:ext>
            </a:extLst>
          </p:cNvPr>
          <p:cNvSpPr>
            <a:spLocks noGrp="1"/>
          </p:cNvSpPr>
          <p:nvPr>
            <p:ph type="body" sz="quarter" idx="3"/>
          </p:nvPr>
        </p:nvSpPr>
        <p:spPr>
          <a:xfrm>
            <a:off x="4991237" y="1769222"/>
            <a:ext cx="4041775" cy="405447"/>
          </a:xfrm>
        </p:spPr>
        <p:txBody>
          <a:bodyPr/>
          <a:lstStyle/>
          <a:p>
            <a:pPr algn="ctr"/>
            <a:r>
              <a:rPr lang="en-US" sz="2000" dirty="0">
                <a:solidFill>
                  <a:schemeClr val="accent3">
                    <a:lumMod val="75000"/>
                  </a:schemeClr>
                </a:solidFill>
              </a:rPr>
              <a:t>Mathematics</a:t>
            </a:r>
          </a:p>
        </p:txBody>
      </p:sp>
      <p:pic>
        <p:nvPicPr>
          <p:cNvPr id="9" name="Picture 8" descr="This vertical bar chart shows that in 2009 the highest National Assessment of Educational Progress (NAEP) equivalent score in grade 8 mathematics was 300 and the lowest was 246, making for a difference of 54. In 2017, the highest NAEP equivalent score was 310 and the lowest was 261, making for a difference of 50. In 2019, the highest NAEP equivalent score was 307 and the lowest was 263, making for a difference of 45.">
            <a:extLst>
              <a:ext uri="{FF2B5EF4-FFF2-40B4-BE49-F238E27FC236}">
                <a16:creationId xmlns:a16="http://schemas.microsoft.com/office/drawing/2014/main" id="{DFB6D83D-3C89-4CA4-96EA-EB871DD72245}"/>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5335916" y="2214663"/>
            <a:ext cx="3550667" cy="3656749"/>
          </a:xfrm>
          <a:prstGeom prst="rect">
            <a:avLst/>
          </a:prstGeom>
        </p:spPr>
      </p:pic>
      <p:sp>
        <p:nvSpPr>
          <p:cNvPr id="11" name="Source">
            <a:extLst>
              <a:ext uri="{FF2B5EF4-FFF2-40B4-BE49-F238E27FC236}">
                <a16:creationId xmlns:a16="http://schemas.microsoft.com/office/drawing/2014/main" id="{27F1BC53-B34A-4847-B29C-8D56A03F413C}"/>
              </a:ext>
            </a:extLst>
          </p:cNvPr>
          <p:cNvSpPr>
            <a:spLocks noChangeArrowheads="1"/>
          </p:cNvSpPr>
          <p:nvPr/>
        </p:nvSpPr>
        <p:spPr bwMode="auto">
          <a:xfrm>
            <a:off x="334862" y="5970240"/>
            <a:ext cx="8451538" cy="369332"/>
          </a:xfrm>
          <a:prstGeom prst="rect">
            <a:avLst/>
          </a:prstGeom>
          <a:noFill/>
          <a:ln w="9525">
            <a:noFill/>
            <a:miter lim="800000"/>
            <a:headEnd/>
            <a:tailEnd/>
          </a:ln>
        </p:spPr>
        <p:txBody>
          <a:bodyPr wrap="square" lIns="0" tIns="0" rIns="0" bIns="0">
            <a:spAutoFit/>
          </a:bodyPr>
          <a:lstStyle/>
          <a:p>
            <a:r>
              <a:rPr lang="en-US" sz="800" dirty="0">
                <a:solidFill>
                  <a:prstClr val="black"/>
                </a:solidFill>
                <a:latin typeface="Verdana" panose="020B0604030504040204" pitchFamily="34" charset="0"/>
                <a:ea typeface="Verdana" panose="020B0604030504040204" pitchFamily="34" charset="0"/>
                <a:cs typeface="Verdana" panose="020B0604030504040204" pitchFamily="34" charset="0"/>
              </a:rPr>
              <a:t>NOTE: The bar charts above present results from states with all 3 years of data.</a:t>
            </a:r>
          </a:p>
          <a:p>
            <a:r>
              <a:rPr lang="en-US" sz="800" dirty="0">
                <a:solidFill>
                  <a:prstClr val="black"/>
                </a:solidFill>
                <a:latin typeface="Verdana" panose="020B0604030504040204" pitchFamily="34" charset="0"/>
                <a:ea typeface="Verdana" panose="020B0604030504040204" pitchFamily="34" charset="0"/>
                <a:cs typeface="Verdana" panose="020B0604030504040204" pitchFamily="34" charset="0"/>
              </a:rPr>
              <a:t>SOURCE: U.S. Department of Education, Institute of Education Sciences, National Center for Education Statistics, National Assessment of Educational Progress (NAEP), 2009, 2017, and 2019 Reading and Mathematics Assessments. State assessment performance data provided by the state.</a:t>
            </a:r>
          </a:p>
        </p:txBody>
      </p:sp>
      <p:sp>
        <p:nvSpPr>
          <p:cNvPr id="5" name="Slide Number Placeholder 4"/>
          <p:cNvSpPr>
            <a:spLocks noGrp="1"/>
          </p:cNvSpPr>
          <p:nvPr>
            <p:ph type="sldNum" sz="quarter" idx="10"/>
          </p:nvPr>
        </p:nvSpPr>
        <p:spPr>
          <a:prstGeom prst="rect">
            <a:avLst/>
          </a:prstGeom>
        </p:spPr>
        <p:txBody>
          <a:bodyPr/>
          <a:lstStyle/>
          <a:p>
            <a:fld id="{CA9A487E-5ABB-4F02-BC59-388B70AF52B3}" type="slidenum">
              <a:rPr lang="en-US" smtClean="0"/>
              <a:t>23</a:t>
            </a:fld>
            <a:endParaRPr lang="en-US" dirty="0"/>
          </a:p>
        </p:txBody>
      </p:sp>
    </p:spTree>
    <p:extLst>
      <p:ext uri="{BB962C8B-B14F-4D97-AF65-F5344CB8AC3E}">
        <p14:creationId xmlns:p14="http://schemas.microsoft.com/office/powerpoint/2010/main" val="390858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Changes Overtime</a:t>
            </a:r>
          </a:p>
        </p:txBody>
      </p:sp>
      <p:sp>
        <p:nvSpPr>
          <p:cNvPr id="3" name="Content Placeholder 2"/>
          <p:cNvSpPr>
            <a:spLocks noGrp="1"/>
          </p:cNvSpPr>
          <p:nvPr>
            <p:ph idx="1"/>
          </p:nvPr>
        </p:nvSpPr>
        <p:spPr>
          <a:xfrm>
            <a:off x="341313" y="1423448"/>
            <a:ext cx="8351837" cy="4702718"/>
          </a:xfrm>
        </p:spPr>
        <p:txBody>
          <a:bodyPr/>
          <a:lstStyle/>
          <a:p>
            <a:pPr marL="0" indent="0">
              <a:spcAft>
                <a:spcPts val="600"/>
              </a:spcAft>
              <a:buNone/>
            </a:pPr>
            <a:r>
              <a:rPr lang="en-US" sz="2200" dirty="0"/>
              <a:t>For states with all 3 years of data</a:t>
            </a:r>
          </a:p>
          <a:p>
            <a:pPr>
              <a:spcAft>
                <a:spcPts val="600"/>
              </a:spcAft>
            </a:pPr>
            <a:r>
              <a:rPr lang="en-US" sz="2200" dirty="0"/>
              <a:t>More state standards mapped at the </a:t>
            </a:r>
            <a:r>
              <a:rPr lang="en-US" sz="2200" i="1" dirty="0"/>
              <a:t>NAEP</a:t>
            </a:r>
            <a:r>
              <a:rPr lang="en-US" sz="2200" dirty="0"/>
              <a:t> </a:t>
            </a:r>
            <a:r>
              <a:rPr lang="en-US" sz="2200" i="1" dirty="0"/>
              <a:t>Basic</a:t>
            </a:r>
            <a:r>
              <a:rPr lang="en-US" sz="2200" dirty="0"/>
              <a:t> level for reading.</a:t>
            </a:r>
          </a:p>
          <a:p>
            <a:pPr>
              <a:spcAft>
                <a:spcPts val="600"/>
              </a:spcAft>
            </a:pPr>
            <a:r>
              <a:rPr lang="en-US" sz="2200" dirty="0"/>
              <a:t>Fewer state standards mapped at the below </a:t>
            </a:r>
            <a:r>
              <a:rPr lang="en-US" sz="2200" i="1" dirty="0"/>
              <a:t>NAEP</a:t>
            </a:r>
            <a:r>
              <a:rPr lang="en-US" sz="2200" dirty="0"/>
              <a:t> </a:t>
            </a:r>
            <a:r>
              <a:rPr lang="en-US" sz="2200" i="1" dirty="0"/>
              <a:t>Basic </a:t>
            </a:r>
            <a:r>
              <a:rPr lang="en-US" sz="2200" dirty="0"/>
              <a:t>level</a:t>
            </a:r>
            <a:r>
              <a:rPr lang="en-US" sz="2200" i="1" dirty="0"/>
              <a:t> </a:t>
            </a:r>
            <a:r>
              <a:rPr lang="en-US" sz="2200" dirty="0"/>
              <a:t>for both subjects.  </a:t>
            </a:r>
          </a:p>
          <a:p>
            <a:pPr algn="l">
              <a:spcAft>
                <a:spcPts val="600"/>
              </a:spcAft>
            </a:pPr>
            <a:r>
              <a:rPr lang="en-US" sz="2200" dirty="0"/>
              <a:t>The differences between the highest and lowest NAEP equivalent scores of the state standards</a:t>
            </a:r>
          </a:p>
          <a:p>
            <a:pPr lvl="1">
              <a:spcAft>
                <a:spcPts val="600"/>
              </a:spcAft>
            </a:pPr>
            <a:r>
              <a:rPr lang="en-US" dirty="0"/>
              <a:t>Was narrower in 2019 than in 2009 in all grades and subjects.</a:t>
            </a:r>
          </a:p>
          <a:p>
            <a:pPr lvl="1">
              <a:spcAft>
                <a:spcPts val="600"/>
              </a:spcAft>
            </a:pPr>
            <a:r>
              <a:rPr lang="en-US" dirty="0"/>
              <a:t>Was narrower in 2019 than in 2017 in only grade 8 mathematics.</a:t>
            </a:r>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27FEE7C1-A4B9-C94F-936F-EF6B95034B71}" type="slidenum">
              <a:rPr lang="en-US">
                <a:solidFill>
                  <a:srgbClr val="777877"/>
                </a:solidFill>
              </a:rPr>
              <a:pPr fontAlgn="base">
                <a:spcBef>
                  <a:spcPct val="0"/>
                </a:spcBef>
                <a:spcAft>
                  <a:spcPct val="0"/>
                </a:spcAft>
                <a:defRPr/>
              </a:pPr>
              <a:t>24</a:t>
            </a:fld>
            <a:endParaRPr lang="en-US">
              <a:solidFill>
                <a:srgbClr val="777877"/>
              </a:solidFill>
            </a:endParaRPr>
          </a:p>
        </p:txBody>
      </p:sp>
    </p:spTree>
    <p:extLst>
      <p:ext uri="{BB962C8B-B14F-4D97-AF65-F5344CB8AC3E}">
        <p14:creationId xmlns:p14="http://schemas.microsoft.com/office/powerpoint/2010/main" val="4079890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8223C-C22F-4A1F-9E58-0D5F2D79233A}"/>
              </a:ext>
            </a:extLst>
          </p:cNvPr>
          <p:cNvSpPr>
            <a:spLocks noGrp="1"/>
          </p:cNvSpPr>
          <p:nvPr>
            <p:ph type="title"/>
          </p:nvPr>
        </p:nvSpPr>
        <p:spPr/>
        <p:txBody>
          <a:bodyPr/>
          <a:lstStyle/>
          <a:p>
            <a:r>
              <a:rPr lang="en-US" dirty="0"/>
              <a:t>Notes</a:t>
            </a:r>
          </a:p>
        </p:txBody>
      </p:sp>
      <p:sp>
        <p:nvSpPr>
          <p:cNvPr id="5" name="Content Placeholder 4">
            <a:extLst>
              <a:ext uri="{FF2B5EF4-FFF2-40B4-BE49-F238E27FC236}">
                <a16:creationId xmlns:a16="http://schemas.microsoft.com/office/drawing/2014/main" id="{7585CCE0-8215-424B-8730-E45EBE5ECD77}"/>
              </a:ext>
            </a:extLst>
          </p:cNvPr>
          <p:cNvSpPr>
            <a:spLocks noGrp="1"/>
          </p:cNvSpPr>
          <p:nvPr>
            <p:ph idx="1"/>
          </p:nvPr>
        </p:nvSpPr>
        <p:spPr>
          <a:xfrm>
            <a:off x="450850" y="1357313"/>
            <a:ext cx="8242300" cy="5059362"/>
          </a:xfrm>
        </p:spPr>
        <p:txBody>
          <a:bodyPr/>
          <a:lstStyle/>
          <a:p>
            <a:r>
              <a:rPr lang="en-US" dirty="0">
                <a:solidFill>
                  <a:schemeClr val="tx1"/>
                </a:solidFill>
                <a:latin typeface="Arial" panose="020B0604020202020204" pitchFamily="34" charset="0"/>
                <a:cs typeface="Arial" panose="020B0604020202020204" pitchFamily="34" charset="0"/>
              </a:rPr>
              <a:t>All estimated NAEP scale equivalent scores from the NCES methodology are shown with errors associated to random (measurement and sampling) and systematic sources. </a:t>
            </a:r>
          </a:p>
          <a:p>
            <a:r>
              <a:rPr lang="en-US" dirty="0">
                <a:solidFill>
                  <a:schemeClr val="tx1"/>
                </a:solidFill>
                <a:latin typeface="Arial" panose="020B0604020202020204" pitchFamily="34" charset="0"/>
                <a:cs typeface="Arial" panose="020B0604020202020204" pitchFamily="34" charset="0"/>
              </a:rPr>
              <a:t>NCES involves states in quality checks of the data and relevant information included in the study.</a:t>
            </a:r>
          </a:p>
          <a:p>
            <a:r>
              <a:rPr lang="en-US" dirty="0">
                <a:solidFill>
                  <a:schemeClr val="tx1"/>
                </a:solidFill>
                <a:latin typeface="Arial" panose="020B0604020202020204" pitchFamily="34" charset="0"/>
                <a:cs typeface="Arial" panose="020B0604020202020204" pitchFamily="34" charset="0"/>
              </a:rPr>
              <a:t>NCES does not encourage comparisons of state standards over time based only on estimated NAEP scale equivalent scores.</a:t>
            </a:r>
          </a:p>
          <a:p>
            <a:r>
              <a:rPr lang="en-US" dirty="0">
                <a:solidFill>
                  <a:schemeClr val="tx1"/>
                </a:solidFill>
                <a:latin typeface="Arial" panose="020B0604020202020204" pitchFamily="34" charset="0"/>
                <a:cs typeface="Arial" panose="020B0604020202020204" pitchFamily="34" charset="0"/>
              </a:rPr>
              <a:t>Results of this study should not be interpreted as evidence of deficiencies in any assessments.</a:t>
            </a:r>
          </a:p>
        </p:txBody>
      </p:sp>
      <p:sp>
        <p:nvSpPr>
          <p:cNvPr id="4" name="Slide Number Placeholder 3">
            <a:extLst>
              <a:ext uri="{FF2B5EF4-FFF2-40B4-BE49-F238E27FC236}">
                <a16:creationId xmlns:a16="http://schemas.microsoft.com/office/drawing/2014/main" id="{F259DF92-6013-4BD9-8077-29135E9AE510}"/>
              </a:ext>
            </a:extLst>
          </p:cNvPr>
          <p:cNvSpPr>
            <a:spLocks noGrp="1"/>
          </p:cNvSpPr>
          <p:nvPr>
            <p:ph type="sldNum" sz="quarter" idx="10"/>
          </p:nvPr>
        </p:nvSpPr>
        <p:spPr/>
        <p:txBody>
          <a:bodyPr/>
          <a:lstStyle/>
          <a:p>
            <a:pPr>
              <a:defRPr/>
            </a:pPr>
            <a:fld id="{27FEE7C1-A4B9-C94F-936F-EF6B95034B71}" type="slidenum">
              <a:rPr lang="en-US" smtClean="0"/>
              <a:pPr>
                <a:defRPr/>
              </a:pPr>
              <a:t>25</a:t>
            </a:fld>
            <a:endParaRPr lang="en-US" dirty="0"/>
          </a:p>
        </p:txBody>
      </p:sp>
    </p:spTree>
    <p:extLst>
      <p:ext uri="{BB962C8B-B14F-4D97-AF65-F5344CB8AC3E}">
        <p14:creationId xmlns:p14="http://schemas.microsoft.com/office/powerpoint/2010/main" val="1711769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8223C-C22F-4A1F-9E58-0D5F2D79233A}"/>
              </a:ext>
            </a:extLst>
          </p:cNvPr>
          <p:cNvSpPr>
            <a:spLocks noGrp="1"/>
          </p:cNvSpPr>
          <p:nvPr>
            <p:ph type="title"/>
          </p:nvPr>
        </p:nvSpPr>
        <p:spPr/>
        <p:txBody>
          <a:bodyPr/>
          <a:lstStyle/>
          <a:p>
            <a:r>
              <a:rPr lang="en-US" dirty="0"/>
              <a:t>To Keep in Mind</a:t>
            </a:r>
          </a:p>
        </p:txBody>
      </p:sp>
      <p:sp>
        <p:nvSpPr>
          <p:cNvPr id="5" name="Content Placeholder 4">
            <a:extLst>
              <a:ext uri="{FF2B5EF4-FFF2-40B4-BE49-F238E27FC236}">
                <a16:creationId xmlns:a16="http://schemas.microsoft.com/office/drawing/2014/main" id="{7585CCE0-8215-424B-8730-E45EBE5ECD77}"/>
              </a:ext>
            </a:extLst>
          </p:cNvPr>
          <p:cNvSpPr>
            <a:spLocks noGrp="1"/>
          </p:cNvSpPr>
          <p:nvPr>
            <p:ph idx="1"/>
          </p:nvPr>
        </p:nvSpPr>
        <p:spPr>
          <a:xfrm>
            <a:off x="450850" y="1357313"/>
            <a:ext cx="8242300" cy="5059362"/>
          </a:xfrm>
        </p:spPr>
        <p:txBody>
          <a:bodyPr/>
          <a:lstStyle/>
          <a:p>
            <a:r>
              <a:rPr lang="en-US" dirty="0">
                <a:latin typeface="Arial"/>
                <a:cs typeface="Arial"/>
              </a:rPr>
              <a:t>This study is not an evaluation of state assessments or of the quality of state achievement standards.</a:t>
            </a:r>
          </a:p>
          <a:p>
            <a:r>
              <a:rPr lang="en-US" dirty="0">
                <a:latin typeface="Arial"/>
                <a:cs typeface="Arial"/>
              </a:rPr>
              <a:t>State assessments and NAEP are developed for different but related purposes and can vary in format and administration.</a:t>
            </a:r>
          </a:p>
          <a:p>
            <a:r>
              <a:rPr lang="en-US" dirty="0">
                <a:latin typeface="Arial"/>
                <a:cs typeface="Arial"/>
              </a:rPr>
              <a:t>NCES mapping estimates do not suggest how state assessments might differ from NAEP. </a:t>
            </a:r>
          </a:p>
          <a:p>
            <a:r>
              <a:rPr lang="en-US" dirty="0">
                <a:latin typeface="Arial"/>
                <a:cs typeface="Arial"/>
              </a:rPr>
              <a:t>The results of this study are not to suggest that NAEP achievement levels are more valid or that states should emulate NAEP standards.  </a:t>
            </a:r>
            <a:endParaRPr lang="en-US" dirty="0">
              <a:solidFill>
                <a:schemeClr val="tx1"/>
              </a:solidFill>
              <a:latin typeface="Arial"/>
              <a:cs typeface="Arial"/>
            </a:endParaRPr>
          </a:p>
          <a:p>
            <a:endParaRPr lang="en-US" dirty="0">
              <a:latin typeface="Arial"/>
              <a:cs typeface="Arial"/>
            </a:endParaRPr>
          </a:p>
          <a:p>
            <a:endParaRPr lang="en-US" dirty="0">
              <a:latin typeface="Arial"/>
              <a:cs typeface="Arial"/>
            </a:endParaRPr>
          </a:p>
        </p:txBody>
      </p:sp>
      <p:sp>
        <p:nvSpPr>
          <p:cNvPr id="4" name="Slide Number Placeholder 3">
            <a:extLst>
              <a:ext uri="{FF2B5EF4-FFF2-40B4-BE49-F238E27FC236}">
                <a16:creationId xmlns:a16="http://schemas.microsoft.com/office/drawing/2014/main" id="{F259DF92-6013-4BD9-8077-29135E9AE510}"/>
              </a:ext>
            </a:extLst>
          </p:cNvPr>
          <p:cNvSpPr>
            <a:spLocks noGrp="1"/>
          </p:cNvSpPr>
          <p:nvPr>
            <p:ph type="sldNum" sz="quarter" idx="10"/>
          </p:nvPr>
        </p:nvSpPr>
        <p:spPr/>
        <p:txBody>
          <a:bodyPr/>
          <a:lstStyle/>
          <a:p>
            <a:pPr>
              <a:defRPr/>
            </a:pPr>
            <a:fld id="{27FEE7C1-A4B9-C94F-936F-EF6B95034B71}" type="slidenum">
              <a:rPr lang="en-US" smtClean="0"/>
              <a:pPr>
                <a:defRPr/>
              </a:pPr>
              <a:t>26</a:t>
            </a:fld>
            <a:endParaRPr lang="en-US" dirty="0"/>
          </a:p>
        </p:txBody>
      </p:sp>
    </p:spTree>
    <p:extLst>
      <p:ext uri="{BB962C8B-B14F-4D97-AF65-F5344CB8AC3E}">
        <p14:creationId xmlns:p14="http://schemas.microsoft.com/office/powerpoint/2010/main" val="2399672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DEF09ADC-9419-4612-8939-F0D95ADE046E}"/>
              </a:ext>
              <a:ext uri="{C183D7F6-B498-43B3-948B-1728B52AA6E4}">
                <adec:decorative xmlns:adec="http://schemas.microsoft.com/office/drawing/2017/decorative" val="1"/>
              </a:ext>
            </a:extLst>
          </p:cNvPr>
          <p:cNvGrpSpPr/>
          <p:nvPr/>
        </p:nvGrpSpPr>
        <p:grpSpPr>
          <a:xfrm>
            <a:off x="1429556" y="1634667"/>
            <a:ext cx="6123754" cy="4754880"/>
            <a:chOff x="1429556" y="1634667"/>
            <a:chExt cx="6123754" cy="4754880"/>
          </a:xfrm>
        </p:grpSpPr>
        <p:grpSp>
          <p:nvGrpSpPr>
            <p:cNvPr id="26" name="Group 25">
              <a:extLst>
                <a:ext uri="{FF2B5EF4-FFF2-40B4-BE49-F238E27FC236}">
                  <a16:creationId xmlns:a16="http://schemas.microsoft.com/office/drawing/2014/main" id="{83B01AEF-2E00-4840-AB3C-9DA5704FA16B}"/>
                </a:ext>
              </a:extLst>
            </p:cNvPr>
            <p:cNvGrpSpPr/>
            <p:nvPr/>
          </p:nvGrpSpPr>
          <p:grpSpPr>
            <a:xfrm>
              <a:off x="1429556" y="1634667"/>
              <a:ext cx="6123754" cy="4754880"/>
              <a:chOff x="1429556" y="1634667"/>
              <a:chExt cx="6123754" cy="4754880"/>
            </a:xfrm>
          </p:grpSpPr>
          <p:grpSp>
            <p:nvGrpSpPr>
              <p:cNvPr id="8" name="Group 7">
                <a:extLst>
                  <a:ext uri="{FF2B5EF4-FFF2-40B4-BE49-F238E27FC236}">
                    <a16:creationId xmlns:a16="http://schemas.microsoft.com/office/drawing/2014/main" id="{5B0DC67D-AC82-4DE4-8356-4AC069004BD6}"/>
                  </a:ext>
                </a:extLst>
              </p:cNvPr>
              <p:cNvGrpSpPr/>
              <p:nvPr/>
            </p:nvGrpSpPr>
            <p:grpSpPr>
              <a:xfrm>
                <a:off x="1429556" y="1634667"/>
                <a:ext cx="6123754" cy="4754880"/>
                <a:chOff x="1429556" y="1634667"/>
                <a:chExt cx="6123754" cy="4754880"/>
              </a:xfrm>
            </p:grpSpPr>
            <p:pic>
              <p:nvPicPr>
                <p:cNvPr id="21" name="Picture 20">
                  <a:extLst>
                    <a:ext uri="{FF2B5EF4-FFF2-40B4-BE49-F238E27FC236}">
                      <a16:creationId xmlns:a16="http://schemas.microsoft.com/office/drawing/2014/main" id="{F2EF27E5-4F4C-43B8-BD2C-16BEF1897163}"/>
                    </a:ext>
                  </a:extLst>
                </p:cNvPr>
                <p:cNvPicPr>
                  <a:picLocks noChangeAspect="1"/>
                </p:cNvPicPr>
                <p:nvPr/>
              </p:nvPicPr>
              <p:blipFill rotWithShape="1">
                <a:blip r:embed="rId3"/>
                <a:srcRect b="15347"/>
                <a:stretch/>
              </p:blipFill>
              <p:spPr>
                <a:xfrm>
                  <a:off x="1429556" y="1634667"/>
                  <a:ext cx="6123754" cy="4754880"/>
                </a:xfrm>
                <a:prstGeom prst="rect">
                  <a:avLst/>
                </a:prstGeom>
              </p:spPr>
            </p:pic>
            <p:grpSp>
              <p:nvGrpSpPr>
                <p:cNvPr id="7" name="Group 6">
                  <a:extLst>
                    <a:ext uri="{FF2B5EF4-FFF2-40B4-BE49-F238E27FC236}">
                      <a16:creationId xmlns:a16="http://schemas.microsoft.com/office/drawing/2014/main" id="{864FD790-8B51-45CE-8F36-004947A63890}"/>
                    </a:ext>
                  </a:extLst>
                </p:cNvPr>
                <p:cNvGrpSpPr/>
                <p:nvPr/>
              </p:nvGrpSpPr>
              <p:grpSpPr>
                <a:xfrm>
                  <a:off x="1784554" y="2013285"/>
                  <a:ext cx="5412659" cy="3342486"/>
                  <a:chOff x="1784554" y="2013285"/>
                  <a:chExt cx="5412659" cy="3342486"/>
                </a:xfrm>
              </p:grpSpPr>
              <p:sp>
                <p:nvSpPr>
                  <p:cNvPr id="6" name="Rectangle 5">
                    <a:extLst>
                      <a:ext uri="{FF2B5EF4-FFF2-40B4-BE49-F238E27FC236}">
                        <a16:creationId xmlns:a16="http://schemas.microsoft.com/office/drawing/2014/main" id="{E2FBDD13-612D-4550-A7F6-059E08AA71DA}"/>
                      </a:ext>
                    </a:extLst>
                  </p:cNvPr>
                  <p:cNvSpPr/>
                  <p:nvPr/>
                </p:nvSpPr>
                <p:spPr>
                  <a:xfrm>
                    <a:off x="1784554" y="2013285"/>
                    <a:ext cx="5412659" cy="334248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1449285-CB11-4898-9A3F-CC9E2A579C46}"/>
                      </a:ext>
                    </a:extLst>
                  </p:cNvPr>
                  <p:cNvPicPr>
                    <a:picLocks noChangeAspect="1"/>
                  </p:cNvPicPr>
                  <p:nvPr/>
                </p:nvPicPr>
                <p:blipFill rotWithShape="1">
                  <a:blip r:embed="rId4"/>
                  <a:srcRect l="6847" t="12965" r="9251" b="3767"/>
                  <a:stretch/>
                </p:blipFill>
                <p:spPr>
                  <a:xfrm>
                    <a:off x="1791929" y="2110891"/>
                    <a:ext cx="5405284" cy="3017520"/>
                  </a:xfrm>
                  <a:prstGeom prst="rect">
                    <a:avLst/>
                  </a:prstGeom>
                </p:spPr>
              </p:pic>
            </p:grpSp>
          </p:grpSp>
          <p:sp>
            <p:nvSpPr>
              <p:cNvPr id="23" name="Rectangle 22">
                <a:extLst>
                  <a:ext uri="{FF2B5EF4-FFF2-40B4-BE49-F238E27FC236}">
                    <a16:creationId xmlns:a16="http://schemas.microsoft.com/office/drawing/2014/main" id="{F73D3904-2739-479F-A0E8-560289659B85}"/>
                  </a:ext>
                </a:extLst>
              </p:cNvPr>
              <p:cNvSpPr/>
              <p:nvPr/>
            </p:nvSpPr>
            <p:spPr>
              <a:xfrm>
                <a:off x="1784554" y="2013285"/>
                <a:ext cx="5412659" cy="334248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BEBAE23A-4D98-40DD-A60A-4C2C822892DA}"/>
                  </a:ext>
                </a:extLst>
              </p:cNvPr>
              <p:cNvPicPr>
                <a:picLocks noChangeAspect="1"/>
              </p:cNvPicPr>
              <p:nvPr/>
            </p:nvPicPr>
            <p:blipFill>
              <a:blip r:embed="rId5"/>
              <a:stretch>
                <a:fillRect/>
              </a:stretch>
            </p:blipFill>
            <p:spPr>
              <a:xfrm>
                <a:off x="1822409" y="2043765"/>
                <a:ext cx="5330232" cy="2718588"/>
              </a:xfrm>
              <a:prstGeom prst="rect">
                <a:avLst/>
              </a:prstGeom>
            </p:spPr>
          </p:pic>
        </p:grpSp>
        <p:pic>
          <p:nvPicPr>
            <p:cNvPr id="30" name="Picture 29">
              <a:extLst>
                <a:ext uri="{FF2B5EF4-FFF2-40B4-BE49-F238E27FC236}">
                  <a16:creationId xmlns:a16="http://schemas.microsoft.com/office/drawing/2014/main" id="{B08540F1-529A-4039-B659-FA2DE9F38D58}"/>
                </a:ext>
              </a:extLst>
            </p:cNvPr>
            <p:cNvPicPr>
              <a:picLocks noChangeAspect="1"/>
            </p:cNvPicPr>
            <p:nvPr/>
          </p:nvPicPr>
          <p:blipFill rotWithShape="1">
            <a:blip r:embed="rId6"/>
            <a:srcRect l="16876" r="13554"/>
            <a:stretch/>
          </p:blipFill>
          <p:spPr>
            <a:xfrm>
              <a:off x="2736849" y="4610067"/>
              <a:ext cx="3701353" cy="635263"/>
            </a:xfrm>
            <a:prstGeom prst="rect">
              <a:avLst/>
            </a:prstGeom>
            <a:effectLst>
              <a:softEdge rad="63500"/>
            </a:effectLst>
          </p:spPr>
        </p:pic>
      </p:grpSp>
      <p:grpSp>
        <p:nvGrpSpPr>
          <p:cNvPr id="29" name="Group 28">
            <a:extLst>
              <a:ext uri="{FF2B5EF4-FFF2-40B4-BE49-F238E27FC236}">
                <a16:creationId xmlns:a16="http://schemas.microsoft.com/office/drawing/2014/main" id="{70446A13-85BC-420C-8A4B-77B402E95385}"/>
              </a:ext>
              <a:ext uri="{C183D7F6-B498-43B3-948B-1728B52AA6E4}">
                <adec:decorative xmlns:adec="http://schemas.microsoft.com/office/drawing/2017/decorative" val="1"/>
              </a:ext>
            </a:extLst>
          </p:cNvPr>
          <p:cNvGrpSpPr/>
          <p:nvPr/>
        </p:nvGrpSpPr>
        <p:grpSpPr>
          <a:xfrm>
            <a:off x="0" y="4728453"/>
            <a:ext cx="9144000" cy="984686"/>
            <a:chOff x="0" y="4771998"/>
            <a:chExt cx="9144000" cy="984686"/>
          </a:xfrm>
        </p:grpSpPr>
        <p:grpSp>
          <p:nvGrpSpPr>
            <p:cNvPr id="10" name="Group 9">
              <a:extLst>
                <a:ext uri="{FF2B5EF4-FFF2-40B4-BE49-F238E27FC236}">
                  <a16:creationId xmlns:a16="http://schemas.microsoft.com/office/drawing/2014/main" id="{F98CC0C4-B344-4421-8A8A-3AB1CD50DF0D}"/>
                </a:ext>
              </a:extLst>
            </p:cNvPr>
            <p:cNvGrpSpPr/>
            <p:nvPr/>
          </p:nvGrpSpPr>
          <p:grpSpPr>
            <a:xfrm>
              <a:off x="0" y="4771998"/>
              <a:ext cx="9144000" cy="984686"/>
              <a:chOff x="0" y="4396206"/>
              <a:chExt cx="9144000" cy="984686"/>
            </a:xfrm>
            <a:solidFill>
              <a:srgbClr val="252C6E"/>
            </a:solidFill>
          </p:grpSpPr>
          <p:sp>
            <p:nvSpPr>
              <p:cNvPr id="11" name="Rectangle 10">
                <a:extLst>
                  <a:ext uri="{FF2B5EF4-FFF2-40B4-BE49-F238E27FC236}">
                    <a16:creationId xmlns:a16="http://schemas.microsoft.com/office/drawing/2014/main" id="{0C1B0A42-A329-4960-997B-D1C7A3B300AA}"/>
                  </a:ext>
                </a:extLst>
              </p:cNvPr>
              <p:cNvSpPr/>
              <p:nvPr/>
            </p:nvSpPr>
            <p:spPr>
              <a:xfrm>
                <a:off x="0" y="4396206"/>
                <a:ext cx="9144000" cy="9846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257E9D2-1563-404E-A5EC-93AD82FC9635}"/>
                  </a:ext>
                </a:extLst>
              </p:cNvPr>
              <p:cNvSpPr txBox="1"/>
              <p:nvPr/>
            </p:nvSpPr>
            <p:spPr>
              <a:xfrm>
                <a:off x="1516464" y="4749564"/>
                <a:ext cx="4569254" cy="276999"/>
              </a:xfrm>
              <a:prstGeom prst="rect">
                <a:avLst/>
              </a:prstGeom>
              <a:grpFill/>
            </p:spPr>
            <p:txBody>
              <a:bodyPr wrap="square" rtlCol="0">
                <a:spAutoFit/>
              </a:bodyPr>
              <a:lstStyle/>
              <a:p>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NationalAssessmentofEducationalProgress</a:t>
                </a: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a:extLst>
                  <a:ext uri="{FF2B5EF4-FFF2-40B4-BE49-F238E27FC236}">
                    <a16:creationId xmlns:a16="http://schemas.microsoft.com/office/drawing/2014/main" id="{5A1C2391-7A20-498F-94D3-F409B7C12DFC}"/>
                  </a:ext>
                </a:extLst>
              </p:cNvPr>
              <p:cNvSpPr txBox="1"/>
              <p:nvPr/>
            </p:nvSpPr>
            <p:spPr>
              <a:xfrm>
                <a:off x="6075558" y="4749564"/>
                <a:ext cx="1610145" cy="276999"/>
              </a:xfrm>
              <a:prstGeom prst="rect">
                <a:avLst/>
              </a:prstGeom>
              <a:grpFill/>
            </p:spPr>
            <p:txBody>
              <a:bodyPr wrap="square" rtlCol="0">
                <a:spAutoFit/>
              </a:bodyPr>
              <a:lstStyle/>
              <a:p>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@NAEP_NCES</a:t>
                </a:r>
              </a:p>
            </p:txBody>
          </p:sp>
        </p:grpSp>
        <p:pic>
          <p:nvPicPr>
            <p:cNvPr id="9" name="Picture 8">
              <a:extLst>
                <a:ext uri="{FF2B5EF4-FFF2-40B4-BE49-F238E27FC236}">
                  <a16:creationId xmlns:a16="http://schemas.microsoft.com/office/drawing/2014/main" id="{9F1BA926-144F-462F-A542-BBA1301BEE62}"/>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39071" y="4984878"/>
              <a:ext cx="585180" cy="585180"/>
            </a:xfrm>
            <a:prstGeom prst="rect">
              <a:avLst/>
            </a:prstGeom>
          </p:spPr>
        </p:pic>
        <p:pic>
          <p:nvPicPr>
            <p:cNvPr id="19" name="Picture 18">
              <a:extLst>
                <a:ext uri="{FF2B5EF4-FFF2-40B4-BE49-F238E27FC236}">
                  <a16:creationId xmlns:a16="http://schemas.microsoft.com/office/drawing/2014/main" id="{82E3BE68-5DD4-4884-B9BF-38606E383ADF}"/>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489951" y="4984878"/>
              <a:ext cx="603142" cy="585180"/>
            </a:xfrm>
            <a:prstGeom prst="rect">
              <a:avLst/>
            </a:prstGeom>
          </p:spPr>
        </p:pic>
      </p:grpSp>
      <p:sp>
        <p:nvSpPr>
          <p:cNvPr id="3" name="Title 2"/>
          <p:cNvSpPr>
            <a:spLocks noGrp="1"/>
          </p:cNvSpPr>
          <p:nvPr>
            <p:ph type="title"/>
          </p:nvPr>
        </p:nvSpPr>
        <p:spPr/>
        <p:txBody>
          <a:bodyPr/>
          <a:lstStyle/>
          <a:p>
            <a:r>
              <a:rPr lang="en-US" dirty="0"/>
              <a:t>Explore Further</a:t>
            </a:r>
          </a:p>
        </p:txBody>
      </p:sp>
      <p:sp>
        <p:nvSpPr>
          <p:cNvPr id="2" name="Slide Number Placeholder 1"/>
          <p:cNvSpPr>
            <a:spLocks noGrp="1"/>
          </p:cNvSpPr>
          <p:nvPr>
            <p:ph type="sldNum" sz="quarter" idx="10"/>
          </p:nvPr>
        </p:nvSpPr>
        <p:spPr/>
        <p:txBody>
          <a:bodyPr/>
          <a:lstStyle/>
          <a:p>
            <a:pPr>
              <a:defRPr/>
            </a:pPr>
            <a:fld id="{7A81944F-314F-AA44-A9DE-45515E99DEC6}" type="slidenum">
              <a:rPr lang="en-US" smtClean="0"/>
              <a:pPr>
                <a:defRPr/>
              </a:pPr>
              <a:t>27</a:t>
            </a:fld>
            <a:endParaRPr lang="en-US" dirty="0"/>
          </a:p>
        </p:txBody>
      </p:sp>
    </p:spTree>
    <p:extLst>
      <p:ext uri="{BB962C8B-B14F-4D97-AF65-F5344CB8AC3E}">
        <p14:creationId xmlns:p14="http://schemas.microsoft.com/office/powerpoint/2010/main" val="967684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91C128-4A93-488A-BF16-73F95426D26A}"/>
              </a:ext>
            </a:extLst>
          </p:cNvPr>
          <p:cNvSpPr>
            <a:spLocks noGrp="1"/>
          </p:cNvSpPr>
          <p:nvPr>
            <p:ph type="title" idx="4294967295"/>
          </p:nvPr>
        </p:nvSpPr>
        <p:spPr bwMode="auto">
          <a:xfrm>
            <a:off x="450850" y="1670050"/>
            <a:ext cx="8242300" cy="445611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base" latinLnBrk="0" hangingPunct="1">
              <a:lnSpc>
                <a:spcPct val="100000"/>
              </a:lnSpc>
              <a:spcBef>
                <a:spcPct val="20000"/>
              </a:spcBef>
              <a:spcAft>
                <a:spcPct val="0"/>
              </a:spcAft>
              <a:buClrTx/>
              <a:buSzTx/>
              <a:buFont typeface="Arial" charset="0"/>
              <a:buNone/>
              <a:tabLst/>
              <a:defRPr/>
            </a:pPr>
            <a:endParaRPr kumimoji="0" lang="en-US" sz="2400" b="0" i="0" u="none" strike="noStrike" kern="1200" cap="none" spc="0" normalizeH="0" baseline="0" noProof="0" dirty="0">
              <a:ln>
                <a:noFill/>
              </a:ln>
              <a:solidFill>
                <a:srgbClr val="4F4F4B"/>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base" latinLnBrk="0" hangingPunct="1">
              <a:lnSpc>
                <a:spcPct val="100000"/>
              </a:lnSpc>
              <a:spcBef>
                <a:spcPct val="20000"/>
              </a:spcBef>
              <a:spcAft>
                <a:spcPct val="0"/>
              </a:spcAft>
              <a:buClrTx/>
              <a:buSzTx/>
              <a:buFont typeface="Arial" charset="0"/>
              <a:buNone/>
              <a:tabLst/>
              <a:defRPr/>
            </a:pPr>
            <a:endParaRPr kumimoji="0" lang="en-US" sz="2400" b="0" i="0" u="none" strike="noStrike" kern="1200" cap="none" spc="0" normalizeH="0" baseline="0" noProof="0" dirty="0">
              <a:ln>
                <a:noFill/>
              </a:ln>
              <a:solidFill>
                <a:srgbClr val="4F4F4B"/>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base" latinLnBrk="0" hangingPunct="1">
              <a:lnSpc>
                <a:spcPct val="100000"/>
              </a:lnSpc>
              <a:spcBef>
                <a:spcPct val="20000"/>
              </a:spcBef>
              <a:spcAft>
                <a:spcPct val="0"/>
              </a:spcAft>
              <a:buClrTx/>
              <a:buSzTx/>
              <a:buFont typeface="Arial" charset="0"/>
              <a:buNone/>
              <a:tabLst/>
              <a:defRPr/>
            </a:pPr>
            <a:endParaRPr kumimoji="0" lang="en-US" sz="2400" b="0" i="0" u="none" strike="noStrike" kern="1200" cap="none" spc="0" normalizeH="0" baseline="0" noProof="0" dirty="0">
              <a:ln>
                <a:noFill/>
              </a:ln>
              <a:solidFill>
                <a:srgbClr val="4F4F4B"/>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base" latinLnBrk="0" hangingPunct="1">
              <a:lnSpc>
                <a:spcPct val="100000"/>
              </a:lnSpc>
              <a:spcBef>
                <a:spcPct val="20000"/>
              </a:spcBef>
              <a:spcAft>
                <a:spcPct val="0"/>
              </a:spcAft>
              <a:buClrTx/>
              <a:buSzTx/>
              <a:buFont typeface="Arial" charset="0"/>
              <a:buNone/>
              <a:tabLst/>
              <a:defRPr/>
            </a:pPr>
            <a:r>
              <a:rPr kumimoji="0" lang="en-US" sz="48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Thank you!</a:t>
            </a:r>
          </a:p>
        </p:txBody>
      </p:sp>
      <p:sp>
        <p:nvSpPr>
          <p:cNvPr id="4" name="Slide Number Placeholder 3">
            <a:extLst>
              <a:ext uri="{FF2B5EF4-FFF2-40B4-BE49-F238E27FC236}">
                <a16:creationId xmlns:a16="http://schemas.microsoft.com/office/drawing/2014/main" id="{97B736C0-E5E2-4163-9293-6193F2C9BCDF}"/>
              </a:ext>
            </a:extLst>
          </p:cNvPr>
          <p:cNvSpPr>
            <a:spLocks noGrp="1"/>
          </p:cNvSpPr>
          <p:nvPr>
            <p:ph type="sldNum" sz="quarter" idx="10"/>
          </p:nvPr>
        </p:nvSpPr>
        <p:spPr/>
        <p:txBody>
          <a:bodyPr/>
          <a:lstStyle/>
          <a:p>
            <a:pPr>
              <a:defRPr/>
            </a:pPr>
            <a:fld id="{27FEE7C1-A4B9-C94F-936F-EF6B95034B71}" type="slidenum">
              <a:rPr lang="en-US" smtClean="0"/>
              <a:pPr>
                <a:defRPr/>
              </a:pPr>
              <a:t>28</a:t>
            </a:fld>
            <a:endParaRPr lang="en-US"/>
          </a:p>
        </p:txBody>
      </p:sp>
    </p:spTree>
    <p:extLst>
      <p:ext uri="{BB962C8B-B14F-4D97-AF65-F5344CB8AC3E}">
        <p14:creationId xmlns:p14="http://schemas.microsoft.com/office/powerpoint/2010/main" val="931772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8223C-C22F-4A1F-9E58-0D5F2D79233A}"/>
              </a:ext>
            </a:extLst>
          </p:cNvPr>
          <p:cNvSpPr>
            <a:spLocks noGrp="1"/>
          </p:cNvSpPr>
          <p:nvPr>
            <p:ph type="title"/>
          </p:nvPr>
        </p:nvSpPr>
        <p:spPr/>
        <p:txBody>
          <a:bodyPr/>
          <a:lstStyle/>
          <a:p>
            <a:r>
              <a:rPr lang="en-US" dirty="0"/>
              <a:t>About the Report - Continued</a:t>
            </a:r>
          </a:p>
        </p:txBody>
      </p:sp>
      <p:sp>
        <p:nvSpPr>
          <p:cNvPr id="5" name="Content Placeholder 4">
            <a:extLst>
              <a:ext uri="{FF2B5EF4-FFF2-40B4-BE49-F238E27FC236}">
                <a16:creationId xmlns:a16="http://schemas.microsoft.com/office/drawing/2014/main" id="{7585CCE0-8215-424B-8730-E45EBE5ECD77}"/>
              </a:ext>
            </a:extLst>
          </p:cNvPr>
          <p:cNvSpPr>
            <a:spLocks noGrp="1"/>
          </p:cNvSpPr>
          <p:nvPr>
            <p:ph idx="1"/>
          </p:nvPr>
        </p:nvSpPr>
        <p:spPr>
          <a:xfrm>
            <a:off x="450851" y="1670051"/>
            <a:ext cx="7831912" cy="4456113"/>
          </a:xfrm>
        </p:spPr>
        <p:txBody>
          <a:bodyPr/>
          <a:lstStyle/>
          <a:p>
            <a:pPr>
              <a:spcAft>
                <a:spcPts val="600"/>
              </a:spcAft>
            </a:pPr>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States develop their own tests and set their own proficiency standards </a:t>
            </a:r>
          </a:p>
          <a:p>
            <a:pPr>
              <a:spcAft>
                <a:spcPts val="600"/>
              </a:spcAft>
            </a:pPr>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NAEP is used as a common metric to compare standards across the states </a:t>
            </a:r>
          </a:p>
          <a:p>
            <a:pPr lvl="0"/>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The report identifies a NAEP scale score equivalent to each state’s standard for proficient performance</a:t>
            </a:r>
          </a:p>
          <a:p>
            <a:pPr lvl="0"/>
            <a:endPar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id="{F259DF92-6013-4BD9-8077-29135E9AE510}"/>
              </a:ext>
            </a:extLst>
          </p:cNvPr>
          <p:cNvSpPr>
            <a:spLocks noGrp="1"/>
          </p:cNvSpPr>
          <p:nvPr>
            <p:ph type="sldNum" sz="quarter" idx="10"/>
          </p:nvPr>
        </p:nvSpPr>
        <p:spPr/>
        <p:txBody>
          <a:bodyPr/>
          <a:lstStyle/>
          <a:p>
            <a:pPr>
              <a:defRPr/>
            </a:pPr>
            <a:fld id="{27FEE7C1-A4B9-C94F-936F-EF6B95034B71}" type="slidenum">
              <a:rPr lang="en-US" smtClean="0"/>
              <a:pPr>
                <a:defRPr/>
              </a:pPr>
              <a:t>3</a:t>
            </a:fld>
            <a:endParaRPr lang="en-US"/>
          </a:p>
        </p:txBody>
      </p:sp>
    </p:spTree>
    <p:extLst>
      <p:ext uri="{BB962C8B-B14F-4D97-AF65-F5344CB8AC3E}">
        <p14:creationId xmlns:p14="http://schemas.microsoft.com/office/powerpoint/2010/main" val="1822233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F3A8A-96F0-4E3E-88CD-E579CD19F316}"/>
              </a:ext>
            </a:extLst>
          </p:cNvPr>
          <p:cNvSpPr>
            <a:spLocks noGrp="1"/>
          </p:cNvSpPr>
          <p:nvPr>
            <p:ph type="title"/>
          </p:nvPr>
        </p:nvSpPr>
        <p:spPr/>
        <p:txBody>
          <a:bodyPr/>
          <a:lstStyle/>
          <a:p>
            <a:r>
              <a:rPr lang="en-US" dirty="0"/>
              <a:t>Performance Standards</a:t>
            </a:r>
          </a:p>
        </p:txBody>
      </p:sp>
      <p:sp>
        <p:nvSpPr>
          <p:cNvPr id="11" name="Content Placeholder 10">
            <a:extLst>
              <a:ext uri="{FF2B5EF4-FFF2-40B4-BE49-F238E27FC236}">
                <a16:creationId xmlns:a16="http://schemas.microsoft.com/office/drawing/2014/main" id="{B8969A71-9338-47F0-860A-FC5561C789CA}"/>
              </a:ext>
            </a:extLst>
          </p:cNvPr>
          <p:cNvSpPr>
            <a:spLocks noGrp="1"/>
          </p:cNvSpPr>
          <p:nvPr>
            <p:ph sz="half" idx="1"/>
          </p:nvPr>
        </p:nvSpPr>
        <p:spPr>
          <a:xfrm>
            <a:off x="647700" y="1373904"/>
            <a:ext cx="3848100" cy="4978559"/>
          </a:xfrm>
        </p:spPr>
        <p:txBody>
          <a:bodyPr/>
          <a:lstStyle/>
          <a:p>
            <a:endParaRPr lang="en-US" dirty="0">
              <a:solidFill>
                <a:schemeClr val="tx1"/>
              </a:solidFill>
            </a:endParaRPr>
          </a:p>
          <a:p>
            <a:pPr marL="0" indent="0">
              <a:buNone/>
            </a:pPr>
            <a:endParaRPr lang="en-US" dirty="0">
              <a:solidFill>
                <a:schemeClr val="tx1"/>
              </a:solidFill>
            </a:endParaRPr>
          </a:p>
          <a:p>
            <a:r>
              <a:rPr lang="en-US" dirty="0">
                <a:solidFill>
                  <a:schemeClr val="tx1"/>
                </a:solidFill>
              </a:rPr>
              <a:t>Define “proficient” as “at grade level” performance</a:t>
            </a:r>
          </a:p>
        </p:txBody>
      </p:sp>
      <p:sp>
        <p:nvSpPr>
          <p:cNvPr id="12" name="Content Placeholder 11">
            <a:extLst>
              <a:ext uri="{FF2B5EF4-FFF2-40B4-BE49-F238E27FC236}">
                <a16:creationId xmlns:a16="http://schemas.microsoft.com/office/drawing/2014/main" id="{49F2BB3A-2CA3-48C1-9344-A1083153349E}"/>
              </a:ext>
            </a:extLst>
          </p:cNvPr>
          <p:cNvSpPr>
            <a:spLocks noGrp="1"/>
          </p:cNvSpPr>
          <p:nvPr>
            <p:ph sz="half" idx="2"/>
          </p:nvPr>
        </p:nvSpPr>
        <p:spPr>
          <a:xfrm>
            <a:off x="4838700" y="1373904"/>
            <a:ext cx="4135178" cy="4978559"/>
          </a:xfrm>
        </p:spPr>
        <p:txBody>
          <a:bodyPr/>
          <a:lstStyle/>
          <a:p>
            <a:endParaRPr lang="en-US" dirty="0"/>
          </a:p>
          <a:p>
            <a:pPr marL="339725" lvl="1" indent="0">
              <a:buNone/>
            </a:pPr>
            <a:endParaRPr lang="en-US" dirty="0"/>
          </a:p>
          <a:p>
            <a:pPr marL="627063" lvl="1" indent="-287338">
              <a:buFont typeface="Wingdings" panose="05000000000000000000" pitchFamily="2" charset="2"/>
              <a:buChar char="§"/>
            </a:pPr>
            <a:r>
              <a:rPr lang="en-US" i="1" dirty="0">
                <a:solidFill>
                  <a:schemeClr val="tx1"/>
                </a:solidFill>
              </a:rPr>
              <a:t>NAEP Advanced—</a:t>
            </a:r>
            <a:r>
              <a:rPr lang="en-US" dirty="0">
                <a:solidFill>
                  <a:schemeClr val="tx1"/>
                </a:solidFill>
              </a:rPr>
              <a:t>superior performance</a:t>
            </a:r>
          </a:p>
          <a:p>
            <a:pPr marL="627063" lvl="1" indent="-287338">
              <a:buFont typeface="Wingdings" panose="05000000000000000000" pitchFamily="2" charset="2"/>
              <a:buChar char="§"/>
            </a:pPr>
            <a:r>
              <a:rPr lang="en-US" i="1" dirty="0">
                <a:solidFill>
                  <a:schemeClr val="tx1"/>
                </a:solidFill>
              </a:rPr>
              <a:t>NAEP Proficient—</a:t>
            </a:r>
            <a:r>
              <a:rPr lang="en-US" dirty="0">
                <a:solidFill>
                  <a:schemeClr val="tx1"/>
                </a:solidFill>
              </a:rPr>
              <a:t>solid </a:t>
            </a:r>
            <a:r>
              <a:rPr lang="en-US" spc="-20" dirty="0">
                <a:solidFill>
                  <a:schemeClr val="tx1"/>
                </a:solidFill>
              </a:rPr>
              <a:t>mastery over challenging subject matter</a:t>
            </a:r>
          </a:p>
          <a:p>
            <a:pPr marL="627063" lvl="1" indent="-287338">
              <a:buFont typeface="Wingdings" panose="05000000000000000000" pitchFamily="2" charset="2"/>
              <a:buChar char="§"/>
            </a:pPr>
            <a:r>
              <a:rPr lang="en-US" i="1" dirty="0">
                <a:solidFill>
                  <a:schemeClr val="tx1"/>
                </a:solidFill>
              </a:rPr>
              <a:t>NAEP Basic—</a:t>
            </a:r>
            <a:r>
              <a:rPr lang="en-US" dirty="0">
                <a:solidFill>
                  <a:schemeClr val="tx1"/>
                </a:solidFill>
              </a:rPr>
              <a:t>partial mastery of fundamental skills </a:t>
            </a:r>
          </a:p>
          <a:p>
            <a:endParaRPr lang="en-US" dirty="0"/>
          </a:p>
        </p:txBody>
      </p:sp>
      <p:sp>
        <p:nvSpPr>
          <p:cNvPr id="4" name="Slide Number Placeholder 3">
            <a:extLst>
              <a:ext uri="{FF2B5EF4-FFF2-40B4-BE49-F238E27FC236}">
                <a16:creationId xmlns:a16="http://schemas.microsoft.com/office/drawing/2014/main" id="{0FCF02B0-816B-4BAC-BF92-8FECCC76AF15}"/>
              </a:ext>
            </a:extLst>
          </p:cNvPr>
          <p:cNvSpPr>
            <a:spLocks noGrp="1"/>
          </p:cNvSpPr>
          <p:nvPr>
            <p:ph type="sldNum" sz="quarter" idx="10"/>
          </p:nvPr>
        </p:nvSpPr>
        <p:spPr/>
        <p:txBody>
          <a:bodyPr/>
          <a:lstStyle/>
          <a:p>
            <a:pPr>
              <a:defRPr/>
            </a:pPr>
            <a:fld id="{27FEE7C1-A4B9-C94F-936F-EF6B95034B71}" type="slidenum">
              <a:rPr lang="en-US" smtClean="0"/>
              <a:pPr>
                <a:defRPr/>
              </a:pPr>
              <a:t>4</a:t>
            </a:fld>
            <a:endParaRPr lang="en-US"/>
          </a:p>
        </p:txBody>
      </p:sp>
      <p:sp>
        <p:nvSpPr>
          <p:cNvPr id="6" name="TextBox 5">
            <a:extLst>
              <a:ext uri="{FF2B5EF4-FFF2-40B4-BE49-F238E27FC236}">
                <a16:creationId xmlns:a16="http://schemas.microsoft.com/office/drawing/2014/main" id="{65FA05A7-2C65-4713-9CB1-70E92DB35B28}"/>
              </a:ext>
              <a:ext uri="{C183D7F6-B498-43B3-948B-1728B52AA6E4}">
                <adec:decorative xmlns:adec="http://schemas.microsoft.com/office/drawing/2017/decorative" val="1"/>
              </a:ext>
            </a:extLst>
          </p:cNvPr>
          <p:cNvSpPr txBox="1"/>
          <p:nvPr/>
        </p:nvSpPr>
        <p:spPr>
          <a:xfrm>
            <a:off x="4838700" y="1412875"/>
            <a:ext cx="3657600" cy="523220"/>
          </a:xfrm>
          <a:prstGeom prst="rect">
            <a:avLst/>
          </a:prstGeom>
          <a:solidFill>
            <a:schemeClr val="accent2"/>
          </a:solidFill>
        </p:spPr>
        <p:txBody>
          <a:bodyPr wrap="square" rtlCol="0">
            <a:spAutoFit/>
          </a:bodyPr>
          <a:lstStyle/>
          <a:p>
            <a:pPr algn="ctr"/>
            <a:r>
              <a:rPr lang="en-US" sz="2800" dirty="0">
                <a:latin typeface="Verdana" panose="020B0604030504040204" pitchFamily="34" charset="0"/>
                <a:ea typeface="Verdana" panose="020B0604030504040204" pitchFamily="34" charset="0"/>
                <a:cs typeface="Verdana" panose="020B0604030504040204" pitchFamily="34" charset="0"/>
              </a:rPr>
              <a:t>NAEP</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EB5EC848-B2D2-40BC-B020-04D3664E0991}"/>
              </a:ext>
              <a:ext uri="{C183D7F6-B498-43B3-948B-1728B52AA6E4}">
                <adec:decorative xmlns:adec="http://schemas.microsoft.com/office/drawing/2017/decorative" val="1"/>
              </a:ext>
            </a:extLst>
          </p:cNvPr>
          <p:cNvSpPr txBox="1"/>
          <p:nvPr/>
        </p:nvSpPr>
        <p:spPr>
          <a:xfrm>
            <a:off x="647700" y="1412875"/>
            <a:ext cx="3657600" cy="523220"/>
          </a:xfrm>
          <a:prstGeom prst="rect">
            <a:avLst/>
          </a:prstGeom>
          <a:solidFill>
            <a:schemeClr val="accent1"/>
          </a:solidFill>
        </p:spPr>
        <p:txBody>
          <a:bodyPr wrap="square" rtlCol="0">
            <a:spAutoFit/>
          </a:bodyPr>
          <a:lstStyle/>
          <a:p>
            <a:pPr algn="ct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States</a:t>
            </a:r>
          </a:p>
        </p:txBody>
      </p:sp>
    </p:spTree>
    <p:extLst>
      <p:ext uri="{BB962C8B-B14F-4D97-AF65-F5344CB8AC3E}">
        <p14:creationId xmlns:p14="http://schemas.microsoft.com/office/powerpoint/2010/main" val="3771446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FBD83-93DD-4A57-B96D-9531B1CB91AB}"/>
              </a:ext>
            </a:extLst>
          </p:cNvPr>
          <p:cNvSpPr>
            <a:spLocks noGrp="1"/>
          </p:cNvSpPr>
          <p:nvPr>
            <p:ph type="title"/>
          </p:nvPr>
        </p:nvSpPr>
        <p:spPr/>
        <p:txBody>
          <a:bodyPr/>
          <a:lstStyle/>
          <a:p>
            <a:r>
              <a:rPr lang="en-US" dirty="0"/>
              <a:t>Study Problem</a:t>
            </a:r>
          </a:p>
        </p:txBody>
      </p:sp>
      <p:sp>
        <p:nvSpPr>
          <p:cNvPr id="4" name="Slide Number Placeholder 3">
            <a:extLst>
              <a:ext uri="{FF2B5EF4-FFF2-40B4-BE49-F238E27FC236}">
                <a16:creationId xmlns:a16="http://schemas.microsoft.com/office/drawing/2014/main" id="{A30322DF-E36F-45C6-89BA-BED9DE2EA742}"/>
              </a:ext>
            </a:extLst>
          </p:cNvPr>
          <p:cNvSpPr>
            <a:spLocks noGrp="1"/>
          </p:cNvSpPr>
          <p:nvPr>
            <p:ph type="sldNum" sz="quarter" idx="10"/>
          </p:nvPr>
        </p:nvSpPr>
        <p:spPr/>
        <p:txBody>
          <a:bodyPr/>
          <a:lstStyle/>
          <a:p>
            <a:pPr>
              <a:defRPr/>
            </a:pPr>
            <a:fld id="{27FEE7C1-A4B9-C94F-936F-EF6B95034B71}" type="slidenum">
              <a:rPr lang="en-US" smtClean="0"/>
              <a:pPr>
                <a:defRPr/>
              </a:pPr>
              <a:t>5</a:t>
            </a:fld>
            <a:endParaRPr lang="en-US"/>
          </a:p>
        </p:txBody>
      </p:sp>
      <p:pic>
        <p:nvPicPr>
          <p:cNvPr id="5" name="Picture 4">
            <a:extLst>
              <a:ext uri="{FF2B5EF4-FFF2-40B4-BE49-F238E27FC236}">
                <a16:creationId xmlns:a16="http://schemas.microsoft.com/office/drawing/2014/main" id="{4C2185D2-3C05-41DE-9164-10B9966D574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75" y="1287991"/>
            <a:ext cx="8696325" cy="4876800"/>
          </a:xfrm>
          <a:prstGeom prst="rect">
            <a:avLst/>
          </a:prstGeom>
        </p:spPr>
      </p:pic>
      <p:pic>
        <p:nvPicPr>
          <p:cNvPr id="9" name="Picture 8" descr="This graph shows the disparity between assessments conducted by different States compared to those of the National Assessment of Educational Progress.">
            <a:extLst>
              <a:ext uri="{FF2B5EF4-FFF2-40B4-BE49-F238E27FC236}">
                <a16:creationId xmlns:a16="http://schemas.microsoft.com/office/drawing/2014/main" id="{528FAC69-A13A-40D4-B891-1E4A08C55CEA}"/>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406" y="1287991"/>
            <a:ext cx="8695513" cy="4876800"/>
          </a:xfrm>
          <a:prstGeom prst="rect">
            <a:avLst/>
          </a:prstGeom>
        </p:spPr>
      </p:pic>
    </p:spTree>
    <p:extLst>
      <p:ext uri="{BB962C8B-B14F-4D97-AF65-F5344CB8AC3E}">
        <p14:creationId xmlns:p14="http://schemas.microsoft.com/office/powerpoint/2010/main" val="107476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22313" y="2966484"/>
            <a:ext cx="5634242" cy="1757280"/>
          </a:xfrm>
        </p:spPr>
        <p:txBody>
          <a:bodyPr/>
          <a:lstStyle/>
          <a:p>
            <a:r>
              <a:rPr lang="en-US" dirty="0"/>
              <a:t>Methodology</a:t>
            </a:r>
          </a:p>
        </p:txBody>
      </p:sp>
      <p:sp>
        <p:nvSpPr>
          <p:cNvPr id="4" name="Slide Number Placeholder 3"/>
          <p:cNvSpPr>
            <a:spLocks noGrp="1"/>
          </p:cNvSpPr>
          <p:nvPr>
            <p:ph type="sldNum" sz="quarter" idx="4294967295"/>
          </p:nvPr>
        </p:nvSpPr>
        <p:spPr>
          <a:xfrm>
            <a:off x="6673466" y="6416677"/>
            <a:ext cx="2133600" cy="365125"/>
          </a:xfrm>
        </p:spPr>
        <p:txBody>
          <a:bodyPr/>
          <a:lstStyle/>
          <a:p>
            <a:pPr>
              <a:defRPr/>
            </a:pPr>
            <a:fld id="{27FEE7C1-A4B9-C94F-936F-EF6B95034B71}" type="slidenum">
              <a:rPr lang="en-US" smtClean="0"/>
              <a:pPr>
                <a:defRPr/>
              </a:pPr>
              <a:t>6</a:t>
            </a:fld>
            <a:endParaRPr lang="en-US"/>
          </a:p>
        </p:txBody>
      </p:sp>
    </p:spTree>
    <p:extLst>
      <p:ext uri="{BB962C8B-B14F-4D97-AF65-F5344CB8AC3E}">
        <p14:creationId xmlns:p14="http://schemas.microsoft.com/office/powerpoint/2010/main" val="2322388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501908"/>
            <a:ext cx="8242300" cy="521744"/>
          </a:xfrm>
        </p:spPr>
        <p:txBody>
          <a:bodyPr>
            <a:noAutofit/>
          </a:bodyPr>
          <a:lstStyle/>
          <a:p>
            <a:r>
              <a:rPr lang="en-US" dirty="0">
                <a:latin typeface="Verdana" charset="0"/>
                <a:ea typeface="Verdana" charset="0"/>
                <a:cs typeface="Verdana" charset="0"/>
              </a:rPr>
              <a:t>Using NAEP as the Common Metric</a:t>
            </a:r>
            <a:endParaRPr lang="en-US" sz="2800" dirty="0">
              <a:latin typeface="Verdana" charset="0"/>
              <a:ea typeface="Verdana" charset="0"/>
              <a:cs typeface="Verdana" charset="0"/>
            </a:endParaRPr>
          </a:p>
        </p:txBody>
      </p:sp>
      <p:sp>
        <p:nvSpPr>
          <p:cNvPr id="3" name="Slide Number Placeholder 2"/>
          <p:cNvSpPr>
            <a:spLocks noGrp="1"/>
          </p:cNvSpPr>
          <p:nvPr>
            <p:ph type="sldNum" sz="quarter" idx="10"/>
          </p:nvPr>
        </p:nvSpPr>
        <p:spPr>
          <a:prstGeom prst="rect">
            <a:avLst/>
          </a:prstGeom>
        </p:spPr>
        <p:txBody>
          <a:bodyPr/>
          <a:lstStyle/>
          <a:p>
            <a:fld id="{CA9A487E-5ABB-4F02-BC59-388B70AF52B3}" type="slidenum">
              <a:rPr lang="en-US" smtClean="0"/>
              <a:t>7</a:t>
            </a:fld>
            <a:endParaRPr lang="en-US" dirty="0"/>
          </a:p>
        </p:txBody>
      </p:sp>
      <p:pic>
        <p:nvPicPr>
          <p:cNvPr id="32" name="Picture 31">
            <a:extLst>
              <a:ext uri="{FF2B5EF4-FFF2-40B4-BE49-F238E27FC236}">
                <a16:creationId xmlns:a16="http://schemas.microsoft.com/office/drawing/2014/main" id="{5253243A-371E-4A60-B923-DA6A7397D5EE}"/>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5161" y="1658192"/>
            <a:ext cx="4413909" cy="4123944"/>
          </a:xfrm>
          <a:prstGeom prst="rect">
            <a:avLst/>
          </a:prstGeom>
        </p:spPr>
      </p:pic>
      <p:pic>
        <p:nvPicPr>
          <p:cNvPr id="42" name="Picture 41">
            <a:extLst>
              <a:ext uri="{FF2B5EF4-FFF2-40B4-BE49-F238E27FC236}">
                <a16:creationId xmlns:a16="http://schemas.microsoft.com/office/drawing/2014/main" id="{60BE9377-53F1-4F00-B630-DB29EA028814}"/>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40076" y="1650241"/>
            <a:ext cx="4413909" cy="4123944"/>
          </a:xfrm>
          <a:prstGeom prst="rect">
            <a:avLst/>
          </a:prstGeom>
        </p:spPr>
      </p:pic>
      <p:pic>
        <p:nvPicPr>
          <p:cNvPr id="44" name="Picture 43">
            <a:extLst>
              <a:ext uri="{FF2B5EF4-FFF2-40B4-BE49-F238E27FC236}">
                <a16:creationId xmlns:a16="http://schemas.microsoft.com/office/drawing/2014/main" id="{472CC92F-CB51-4392-8A5D-A08D05F7A344}"/>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340076" y="1650241"/>
            <a:ext cx="4413909" cy="4123944"/>
          </a:xfrm>
          <a:prstGeom prst="rect">
            <a:avLst/>
          </a:prstGeom>
        </p:spPr>
      </p:pic>
      <p:pic>
        <p:nvPicPr>
          <p:cNvPr id="46" name="Picture 45">
            <a:extLst>
              <a:ext uri="{FF2B5EF4-FFF2-40B4-BE49-F238E27FC236}">
                <a16:creationId xmlns:a16="http://schemas.microsoft.com/office/drawing/2014/main" id="{5E355069-1241-4AC1-A1E2-BA4CAB514373}"/>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340076" y="1650241"/>
            <a:ext cx="4413909" cy="4123944"/>
          </a:xfrm>
          <a:prstGeom prst="rect">
            <a:avLst/>
          </a:prstGeom>
        </p:spPr>
      </p:pic>
      <p:pic>
        <p:nvPicPr>
          <p:cNvPr id="50" name="Picture 49" descr="This graph shows how using the National Assessment of Educational Progress score makes for a more direct comparison on proficiency between States than using individual States' assessment scores.">
            <a:extLst>
              <a:ext uri="{FF2B5EF4-FFF2-40B4-BE49-F238E27FC236}">
                <a16:creationId xmlns:a16="http://schemas.microsoft.com/office/drawing/2014/main" id="{C3E56B11-A28E-4EF5-BC03-260C15105829}"/>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340076" y="1650241"/>
            <a:ext cx="4413909" cy="4123944"/>
          </a:xfrm>
          <a:prstGeom prst="rect">
            <a:avLst/>
          </a:prstGeom>
        </p:spPr>
      </p:pic>
      <p:pic>
        <p:nvPicPr>
          <p:cNvPr id="52" name="Picture 51">
            <a:extLst>
              <a:ext uri="{FF2B5EF4-FFF2-40B4-BE49-F238E27FC236}">
                <a16:creationId xmlns:a16="http://schemas.microsoft.com/office/drawing/2014/main" id="{DA229809-BB08-4FD8-80D0-239DC224BC40}"/>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45161" y="1658192"/>
            <a:ext cx="4413909" cy="4123944"/>
          </a:xfrm>
          <a:prstGeom prst="rect">
            <a:avLst/>
          </a:prstGeom>
        </p:spPr>
      </p:pic>
      <p:pic>
        <p:nvPicPr>
          <p:cNvPr id="54" name="Picture 53">
            <a:extLst>
              <a:ext uri="{FF2B5EF4-FFF2-40B4-BE49-F238E27FC236}">
                <a16:creationId xmlns:a16="http://schemas.microsoft.com/office/drawing/2014/main" id="{126464C5-3C70-4EF1-B254-D8694A5B28A1}"/>
              </a:ex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45161" y="1658192"/>
            <a:ext cx="4413909" cy="4123944"/>
          </a:xfrm>
          <a:prstGeom prst="rect">
            <a:avLst/>
          </a:prstGeom>
        </p:spPr>
      </p:pic>
      <p:pic>
        <p:nvPicPr>
          <p:cNvPr id="56" name="Picture 55" descr="This graph shows how using the National Assessment of Educational Progress score makes for a more direct comparison on proficiency between States than using individual States' assessment scores.">
            <a:extLst>
              <a:ext uri="{FF2B5EF4-FFF2-40B4-BE49-F238E27FC236}">
                <a16:creationId xmlns:a16="http://schemas.microsoft.com/office/drawing/2014/main" id="{EDCC97EE-06C6-451A-9AA5-7C95F7BD9DB1}"/>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245161" y="1658192"/>
            <a:ext cx="4413909" cy="4123944"/>
          </a:xfrm>
          <a:prstGeom prst="rect">
            <a:avLst/>
          </a:prstGeom>
        </p:spPr>
      </p:pic>
    </p:spTree>
    <p:extLst>
      <p:ext uri="{BB962C8B-B14F-4D97-AF65-F5344CB8AC3E}">
        <p14:creationId xmlns:p14="http://schemas.microsoft.com/office/powerpoint/2010/main" val="42316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A4760-8CC3-473C-A503-8F4EF4C9DEFC}"/>
              </a:ext>
            </a:extLst>
          </p:cNvPr>
          <p:cNvSpPr>
            <a:spLocks noGrp="1"/>
          </p:cNvSpPr>
          <p:nvPr>
            <p:ph type="title"/>
          </p:nvPr>
        </p:nvSpPr>
        <p:spPr/>
        <p:txBody>
          <a:bodyPr/>
          <a:lstStyle/>
          <a:p>
            <a:r>
              <a:rPr lang="en-US" dirty="0"/>
              <a:t>Data Requirements</a:t>
            </a:r>
          </a:p>
        </p:txBody>
      </p:sp>
      <p:sp>
        <p:nvSpPr>
          <p:cNvPr id="3" name="Content Placeholder 2">
            <a:extLst>
              <a:ext uri="{FF2B5EF4-FFF2-40B4-BE49-F238E27FC236}">
                <a16:creationId xmlns:a16="http://schemas.microsoft.com/office/drawing/2014/main" id="{C836AF8F-CD73-491D-88B9-4AE4D49A4565}"/>
              </a:ext>
            </a:extLst>
          </p:cNvPr>
          <p:cNvSpPr>
            <a:spLocks noGrp="1"/>
          </p:cNvSpPr>
          <p:nvPr>
            <p:ph idx="1"/>
          </p:nvPr>
        </p:nvSpPr>
        <p:spPr/>
        <p:txBody>
          <a:bodyPr/>
          <a:lstStyle/>
          <a:p>
            <a:r>
              <a:rPr lang="en-US" sz="2800" dirty="0">
                <a:latin typeface="Arial" panose="020B0604020202020204" pitchFamily="34" charset="0"/>
                <a:cs typeface="Arial" panose="020B0604020202020204" pitchFamily="34" charset="0"/>
              </a:rPr>
              <a:t>State assessment data for each public school that participated in NAEP</a:t>
            </a:r>
          </a:p>
          <a:p>
            <a:pPr lvl="1"/>
            <a:r>
              <a:rPr lang="en-US" sz="2400" dirty="0">
                <a:latin typeface="Arial" panose="020B0604020202020204" pitchFamily="34" charset="0"/>
                <a:cs typeface="Arial" panose="020B0604020202020204" pitchFamily="34" charset="0"/>
              </a:rPr>
              <a:t>Grades: 4 and 8</a:t>
            </a:r>
          </a:p>
          <a:p>
            <a:pPr lvl="1"/>
            <a:r>
              <a:rPr lang="en-US" sz="2400" dirty="0">
                <a:latin typeface="Arial" panose="020B0604020202020204" pitchFamily="34" charset="0"/>
                <a:cs typeface="Arial" panose="020B0604020202020204" pitchFamily="34" charset="0"/>
              </a:rPr>
              <a:t>Subjects: reading and mathematics</a:t>
            </a:r>
          </a:p>
          <a:p>
            <a:r>
              <a:rPr lang="en-US" sz="2800" dirty="0">
                <a:latin typeface="Arial" panose="020B0604020202020204" pitchFamily="34" charset="0"/>
                <a:cs typeface="Arial" panose="020B0604020202020204" pitchFamily="34" charset="0"/>
              </a:rPr>
              <a:t>NAEP assessment data for the relevant year, subjects, and grades</a:t>
            </a:r>
          </a:p>
        </p:txBody>
      </p:sp>
      <p:sp>
        <p:nvSpPr>
          <p:cNvPr id="4" name="Slide Number Placeholder 3">
            <a:extLst>
              <a:ext uri="{FF2B5EF4-FFF2-40B4-BE49-F238E27FC236}">
                <a16:creationId xmlns:a16="http://schemas.microsoft.com/office/drawing/2014/main" id="{59399FD3-03C2-4F8B-9287-7710F36AFE95}"/>
              </a:ext>
            </a:extLst>
          </p:cNvPr>
          <p:cNvSpPr>
            <a:spLocks noGrp="1"/>
          </p:cNvSpPr>
          <p:nvPr>
            <p:ph type="sldNum" sz="quarter" idx="10"/>
          </p:nvPr>
        </p:nvSpPr>
        <p:spPr/>
        <p:txBody>
          <a:bodyPr/>
          <a:lstStyle/>
          <a:p>
            <a:pPr>
              <a:defRPr/>
            </a:pPr>
            <a:fld id="{27FEE7C1-A4B9-C94F-936F-EF6B95034B71}" type="slidenum">
              <a:rPr lang="en-US" smtClean="0"/>
              <a:pPr>
                <a:defRPr/>
              </a:pPr>
              <a:t>8</a:t>
            </a:fld>
            <a:endParaRPr lang="en-US"/>
          </a:p>
        </p:txBody>
      </p:sp>
    </p:spTree>
    <p:extLst>
      <p:ext uri="{BB962C8B-B14F-4D97-AF65-F5344CB8AC3E}">
        <p14:creationId xmlns:p14="http://schemas.microsoft.com/office/powerpoint/2010/main" val="1743151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States Included in the 2019 Study</a:t>
            </a:r>
          </a:p>
        </p:txBody>
      </p:sp>
      <p:graphicFrame>
        <p:nvGraphicFramePr>
          <p:cNvPr id="5" name="Table 4">
            <a:extLst>
              <a:ext uri="{FF2B5EF4-FFF2-40B4-BE49-F238E27FC236}">
                <a16:creationId xmlns:a16="http://schemas.microsoft.com/office/drawing/2014/main" id="{4BA1E187-E288-432A-B493-B64D3B60A402}"/>
              </a:ext>
            </a:extLst>
          </p:cNvPr>
          <p:cNvGraphicFramePr>
            <a:graphicFrameLocks noGrp="1"/>
          </p:cNvGraphicFramePr>
          <p:nvPr>
            <p:extLst>
              <p:ext uri="{D42A27DB-BD31-4B8C-83A1-F6EECF244321}">
                <p14:modId xmlns:p14="http://schemas.microsoft.com/office/powerpoint/2010/main" val="1168922102"/>
              </p:ext>
            </p:extLst>
          </p:nvPr>
        </p:nvGraphicFramePr>
        <p:xfrm>
          <a:off x="450852" y="1990449"/>
          <a:ext cx="8242301" cy="1932000"/>
        </p:xfrm>
        <a:graphic>
          <a:graphicData uri="http://schemas.openxmlformats.org/drawingml/2006/table">
            <a:tbl>
              <a:tblPr firstRow="1" bandRow="1">
                <a:tableStyleId>{5C22544A-7EE6-4342-B048-85BDC9FD1C3A}</a:tableStyleId>
              </a:tblPr>
              <a:tblGrid>
                <a:gridCol w="1774443">
                  <a:extLst>
                    <a:ext uri="{9D8B030D-6E8A-4147-A177-3AD203B41FA5}">
                      <a16:colId xmlns:a16="http://schemas.microsoft.com/office/drawing/2014/main" val="4288883334"/>
                    </a:ext>
                  </a:extLst>
                </a:gridCol>
                <a:gridCol w="3233929">
                  <a:extLst>
                    <a:ext uri="{9D8B030D-6E8A-4147-A177-3AD203B41FA5}">
                      <a16:colId xmlns:a16="http://schemas.microsoft.com/office/drawing/2014/main" val="268726360"/>
                    </a:ext>
                  </a:extLst>
                </a:gridCol>
                <a:gridCol w="3233929">
                  <a:extLst>
                    <a:ext uri="{9D8B030D-6E8A-4147-A177-3AD203B41FA5}">
                      <a16:colId xmlns:a16="http://schemas.microsoft.com/office/drawing/2014/main" val="2359186912"/>
                    </a:ext>
                  </a:extLst>
                </a:gridCol>
              </a:tblGrid>
              <a:tr h="630832">
                <a:tc>
                  <a:txBody>
                    <a:bodyPr/>
                    <a:lstStyle/>
                    <a:p>
                      <a:endParaRPr lang="en-US" sz="2400" dirty="0">
                        <a:latin typeface="Verdana" panose="020B0604030504040204" pitchFamily="34" charset="0"/>
                        <a:ea typeface="Verdana" panose="020B0604030504040204" pitchFamily="34" charset="0"/>
                        <a:cs typeface="Verdana" panose="020B0604030504040204" pitchFamily="34" charset="0"/>
                      </a:endParaRPr>
                    </a:p>
                  </a:txBody>
                  <a:tcPr marL="120251" marR="120251" marT="60126" marB="60126"/>
                </a:tc>
                <a:tc>
                  <a:txBody>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Reading</a:t>
                      </a:r>
                    </a:p>
                  </a:txBody>
                  <a:tcPr marL="120251" marR="120251" marT="60126" marB="60126" anchor="ctr"/>
                </a:tc>
                <a:tc>
                  <a:txBody>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Mathematics</a:t>
                      </a:r>
                    </a:p>
                  </a:txBody>
                  <a:tcPr marL="120251" marR="120251" marT="60126" marB="60126" anchor="ctr"/>
                </a:tc>
                <a:extLst>
                  <a:ext uri="{0D108BD9-81ED-4DB2-BD59-A6C34878D82A}">
                    <a16:rowId xmlns:a16="http://schemas.microsoft.com/office/drawing/2014/main" val="3050160813"/>
                  </a:ext>
                </a:extLst>
              </a:tr>
              <a:tr h="637645">
                <a:tc>
                  <a:txBody>
                    <a:bodyPr/>
                    <a:lstStyle/>
                    <a:p>
                      <a:r>
                        <a:rPr lang="en-US" sz="2400" b="1" dirty="0">
                          <a:latin typeface="Verdana" panose="020B0604030504040204" pitchFamily="34" charset="0"/>
                          <a:ea typeface="Verdana" panose="020B0604030504040204" pitchFamily="34" charset="0"/>
                          <a:cs typeface="Verdana" panose="020B0604030504040204" pitchFamily="34" charset="0"/>
                        </a:rPr>
                        <a:t>Grade 4</a:t>
                      </a:r>
                    </a:p>
                  </a:txBody>
                  <a:tcPr marL="120251" marR="120251" marT="60126" marB="60126" anchor="ctr"/>
                </a:tc>
                <a:tc>
                  <a:txBody>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49 states</a:t>
                      </a:r>
                    </a:p>
                  </a:txBody>
                  <a:tcPr marL="120251" marR="120251" marT="60126" marB="60126" anchor="ctr"/>
                </a:tc>
                <a:tc>
                  <a:txBody>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51 states</a:t>
                      </a:r>
                    </a:p>
                  </a:txBody>
                  <a:tcPr marL="120251" marR="120251" marT="60126" marB="60126" anchor="ctr"/>
                </a:tc>
                <a:extLst>
                  <a:ext uri="{0D108BD9-81ED-4DB2-BD59-A6C34878D82A}">
                    <a16:rowId xmlns:a16="http://schemas.microsoft.com/office/drawing/2014/main" val="4088158570"/>
                  </a:ext>
                </a:extLst>
              </a:tr>
              <a:tr h="663523">
                <a:tc>
                  <a:txBody>
                    <a:bodyPr/>
                    <a:lstStyle/>
                    <a:p>
                      <a:r>
                        <a:rPr lang="en-US" sz="2400" b="1" dirty="0">
                          <a:latin typeface="Verdana" panose="020B0604030504040204" pitchFamily="34" charset="0"/>
                          <a:ea typeface="Verdana" panose="020B0604030504040204" pitchFamily="34" charset="0"/>
                          <a:cs typeface="Verdana" panose="020B0604030504040204" pitchFamily="34" charset="0"/>
                        </a:rPr>
                        <a:t>Grade 8</a:t>
                      </a:r>
                    </a:p>
                  </a:txBody>
                  <a:tcPr marL="120251" marR="120251" marT="60126" marB="60126" anchor="ctr"/>
                </a:tc>
                <a:tc>
                  <a:txBody>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46 states</a:t>
                      </a:r>
                    </a:p>
                  </a:txBody>
                  <a:tcPr marL="120251" marR="120251" marT="60126" marB="60126" anchor="ctr"/>
                </a:tc>
                <a:tc>
                  <a:txBody>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35 states</a:t>
                      </a:r>
                    </a:p>
                  </a:txBody>
                  <a:tcPr marL="120251" marR="120251" marT="60126" marB="60126" anchor="ctr"/>
                </a:tc>
                <a:extLst>
                  <a:ext uri="{0D108BD9-81ED-4DB2-BD59-A6C34878D82A}">
                    <a16:rowId xmlns:a16="http://schemas.microsoft.com/office/drawing/2014/main" val="642655971"/>
                  </a:ext>
                </a:extLst>
              </a:tr>
            </a:tbl>
          </a:graphicData>
        </a:graphic>
      </p:graphicFrame>
      <p:sp>
        <p:nvSpPr>
          <p:cNvPr id="3" name="Content Placeholder 2"/>
          <p:cNvSpPr>
            <a:spLocks noGrp="1"/>
          </p:cNvSpPr>
          <p:nvPr>
            <p:ph idx="1"/>
          </p:nvPr>
        </p:nvSpPr>
        <p:spPr>
          <a:xfrm>
            <a:off x="450852" y="4022442"/>
            <a:ext cx="8242301" cy="1363289"/>
          </a:xfrm>
        </p:spPr>
        <p:txBody>
          <a:bodyPr/>
          <a:lstStyle/>
          <a:p>
            <a:pPr marL="0" indent="0">
              <a:buNone/>
            </a:pPr>
            <a:r>
              <a:rPr lang="en-US" sz="2000" dirty="0"/>
              <a:t>Note: Data not available for all states for various reasons. States here included the District of Columbia and Puerto Rico. They are all collectively referred to as “states” in this report.</a:t>
            </a:r>
          </a:p>
        </p:txBody>
      </p:sp>
      <p:sp>
        <p:nvSpPr>
          <p:cNvPr id="4" name="Slide Number Placeholder 3"/>
          <p:cNvSpPr>
            <a:spLocks noGrp="1"/>
          </p:cNvSpPr>
          <p:nvPr>
            <p:ph type="sldNum" sz="quarter" idx="10"/>
          </p:nvPr>
        </p:nvSpPr>
        <p:spPr/>
        <p:txBody>
          <a:bodyPr/>
          <a:lstStyle/>
          <a:p>
            <a:pPr>
              <a:defRPr/>
            </a:pPr>
            <a:fld id="{27FEE7C1-A4B9-C94F-936F-EF6B95034B71}" type="slidenum">
              <a:rPr lang="en-US" smtClean="0"/>
              <a:pPr>
                <a:defRPr/>
              </a:pPr>
              <a:t>9</a:t>
            </a:fld>
            <a:endParaRPr lang="en-US"/>
          </a:p>
        </p:txBody>
      </p:sp>
    </p:spTree>
    <p:extLst>
      <p:ext uri="{BB962C8B-B14F-4D97-AF65-F5344CB8AC3E}">
        <p14:creationId xmlns:p14="http://schemas.microsoft.com/office/powerpoint/2010/main" val="2762965417"/>
      </p:ext>
    </p:extLst>
  </p:cSld>
  <p:clrMapOvr>
    <a:masterClrMapping/>
  </p:clrMapOvr>
</p:sld>
</file>

<file path=ppt/theme/theme1.xml><?xml version="1.0" encoding="utf-8"?>
<a:theme xmlns:a="http://schemas.openxmlformats.org/drawingml/2006/main" name="NAEP PPT Template">
  <a:themeElements>
    <a:clrScheme name="NAEP Color">
      <a:dk1>
        <a:srgbClr val="121211"/>
      </a:dk1>
      <a:lt1>
        <a:srgbClr val="FFFFFF"/>
      </a:lt1>
      <a:dk2>
        <a:srgbClr val="777877"/>
      </a:dk2>
      <a:lt2>
        <a:srgbClr val="DBE2E9"/>
      </a:lt2>
      <a:accent1>
        <a:srgbClr val="001871"/>
      </a:accent1>
      <a:accent2>
        <a:srgbClr val="C69214"/>
      </a:accent2>
      <a:accent3>
        <a:srgbClr val="00B398"/>
      </a:accent3>
      <a:accent4>
        <a:srgbClr val="009FDF"/>
      </a:accent4>
      <a:accent5>
        <a:srgbClr val="FF9E1B"/>
      </a:accent5>
      <a:accent6>
        <a:srgbClr val="009639"/>
      </a:accent6>
      <a:hlink>
        <a:srgbClr val="0645AD"/>
      </a:hlink>
      <a:folHlink>
        <a:srgbClr val="0B01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381C3E15-2195-254D-AA6A-B935AC6CD76E}" vid="{E899A328-1284-D24B-BADD-E5D07F406EC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DC98171ABF41439B409D0A1DDFBE39" ma:contentTypeVersion="5" ma:contentTypeDescription="Create a new document." ma:contentTypeScope="" ma:versionID="e636bc072da3bb2beaded3526bf590b5">
  <xsd:schema xmlns:xsd="http://www.w3.org/2001/XMLSchema" xmlns:xs="http://www.w3.org/2001/XMLSchema" xmlns:p="http://schemas.microsoft.com/office/2006/metadata/properties" xmlns:ns3="f87c7b8b-c0e7-4b77-a067-2c707fd1239f" xmlns:ns4="02e41e38-1731-4866-b09a-6257d8bc047f" targetNamespace="http://schemas.microsoft.com/office/2006/metadata/properties" ma:root="true" ma:fieldsID="627839ebcd65192aec31ba3b71fb21b5" ns3:_="" ns4:_="">
    <xsd:import namespace="f87c7b8b-c0e7-4b77-a067-2c707fd1239f"/>
    <xsd:import namespace="02e41e38-1731-4866-b09a-6257d8bc047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7c7b8b-c0e7-4b77-a067-2c707fd1239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e41e38-1731-4866-b09a-6257d8bc047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B7A781-42F3-4433-9DA0-BCF74964A289}">
  <ds:schemaRefs>
    <ds:schemaRef ds:uri="http://schemas.microsoft.com/office/2006/documentManagement/types"/>
    <ds:schemaRef ds:uri="http://purl.org/dc/terms/"/>
    <ds:schemaRef ds:uri="http://purl.org/dc/elements/1.1/"/>
    <ds:schemaRef ds:uri="http://schemas.microsoft.com/office/2006/metadata/properties"/>
    <ds:schemaRef ds:uri="02e41e38-1731-4866-b09a-6257d8bc047f"/>
    <ds:schemaRef ds:uri="http://schemas.openxmlformats.org/package/2006/metadata/core-properties"/>
    <ds:schemaRef ds:uri="http://schemas.microsoft.com/office/infopath/2007/PartnerControls"/>
    <ds:schemaRef ds:uri="f87c7b8b-c0e7-4b77-a067-2c707fd1239f"/>
    <ds:schemaRef ds:uri="http://www.w3.org/XML/1998/namespace"/>
    <ds:schemaRef ds:uri="http://purl.org/dc/dcmitype/"/>
  </ds:schemaRefs>
</ds:datastoreItem>
</file>

<file path=customXml/itemProps2.xml><?xml version="1.0" encoding="utf-8"?>
<ds:datastoreItem xmlns:ds="http://schemas.openxmlformats.org/officeDocument/2006/customXml" ds:itemID="{AE18DE01-B142-4DCB-BC67-7FA549207D7E}">
  <ds:schemaRefs>
    <ds:schemaRef ds:uri="http://schemas.microsoft.com/sharepoint/v3/contenttype/forms"/>
  </ds:schemaRefs>
</ds:datastoreItem>
</file>

<file path=customXml/itemProps3.xml><?xml version="1.0" encoding="utf-8"?>
<ds:datastoreItem xmlns:ds="http://schemas.openxmlformats.org/officeDocument/2006/customXml" ds:itemID="{892F601C-228C-4893-A23F-19BEBB431A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7c7b8b-c0e7-4b77-a067-2c707fd1239f"/>
    <ds:schemaRef ds:uri="02e41e38-1731-4866-b09a-6257d8bc0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NAEP plain</Template>
  <TotalTime>34601</TotalTime>
  <Words>1728</Words>
  <Application>Microsoft Office PowerPoint</Application>
  <PresentationFormat>On-screen Show (4:3)</PresentationFormat>
  <Paragraphs>295</Paragraphs>
  <Slides>28</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ITC Avant Garde Std Bk</vt:lpstr>
      <vt:lpstr>OpenSans</vt:lpstr>
      <vt:lpstr>Arial</vt:lpstr>
      <vt:lpstr>Calibri</vt:lpstr>
      <vt:lpstr>Open Sans Extrabold</vt:lpstr>
      <vt:lpstr>Verdana</vt:lpstr>
      <vt:lpstr>Wingdings</vt:lpstr>
      <vt:lpstr>NAEP PPT Template</vt:lpstr>
      <vt:lpstr>2019 Report on State Proficiency Standards</vt:lpstr>
      <vt:lpstr>About the Report</vt:lpstr>
      <vt:lpstr>About the Report - Continued</vt:lpstr>
      <vt:lpstr>Performance Standards</vt:lpstr>
      <vt:lpstr>Study Problem</vt:lpstr>
      <vt:lpstr>Methodology</vt:lpstr>
      <vt:lpstr>Using NAEP as the Common Metric</vt:lpstr>
      <vt:lpstr>Data Requirements</vt:lpstr>
      <vt:lpstr>States Included in the 2019 Study</vt:lpstr>
      <vt:lpstr>How to Read the Charts</vt:lpstr>
      <vt:lpstr>2019 Mapping Results</vt:lpstr>
      <vt:lpstr>Comparison Year for 2019</vt:lpstr>
      <vt:lpstr>Overall 2019 Results</vt:lpstr>
      <vt:lpstr>2019 Grade 4 Reading</vt:lpstr>
      <vt:lpstr>2019 Grade 4 Mathematics</vt:lpstr>
      <vt:lpstr>State Proficiency Standards by NAEP Achievement Levels: 2019 Grade 4</vt:lpstr>
      <vt:lpstr>Number of States at Each NAEP Achievement Level</vt:lpstr>
      <vt:lpstr>Difference Between the Highest and Lowest NAEP Equivalent Scores</vt:lpstr>
      <vt:lpstr>2019 Grade 8 Reading</vt:lpstr>
      <vt:lpstr>2019 Grade 8 Mathematics</vt:lpstr>
      <vt:lpstr>State Proficiency Standards by NAEP Achievement Levels: Grade 8</vt:lpstr>
      <vt:lpstr>Number of States at Each NAEP Achievement Level</vt:lpstr>
      <vt:lpstr>Difference Between the Highest and Lowest NAEP Equivalent Scores</vt:lpstr>
      <vt:lpstr>Summary of Changes Overtime</vt:lpstr>
      <vt:lpstr>Notes</vt:lpstr>
      <vt:lpstr>To Keep in Mind</vt:lpstr>
      <vt:lpstr>Explore Further</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State Standards Report PPT 5.25.18 Plain</dc:title>
  <dc:creator>Samantha Prior</dc:creator>
  <cp:lastModifiedBy>Mi-kyung Bae</cp:lastModifiedBy>
  <cp:revision>760</cp:revision>
  <cp:lastPrinted>2019-04-15T18:50:27Z</cp:lastPrinted>
  <dcterms:created xsi:type="dcterms:W3CDTF">2017-06-15T22:59:38Z</dcterms:created>
  <dcterms:modified xsi:type="dcterms:W3CDTF">2021-05-27T18:51:43Z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0x01010057DC98171ABF41439B409D0A1DDFBE39</vt:lpwstr>
  </property>
</Properties>
</file>